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notesSlides/notesSlide58.xml" ContentType="application/vnd.openxmlformats-officedocument.presentationml.notesSlide+xml"/>
  <Override PartName="/ppt/charts/chart2.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93"/>
  </p:notesMasterIdLst>
  <p:handoutMasterIdLst>
    <p:handoutMasterId r:id="rId94"/>
  </p:handoutMasterIdLst>
  <p:sldIdLst>
    <p:sldId id="444" r:id="rId2"/>
    <p:sldId id="485" r:id="rId3"/>
    <p:sldId id="486" r:id="rId4"/>
    <p:sldId id="705" r:id="rId5"/>
    <p:sldId id="825" r:id="rId6"/>
    <p:sldId id="826" r:id="rId7"/>
    <p:sldId id="827" r:id="rId8"/>
    <p:sldId id="828" r:id="rId9"/>
    <p:sldId id="829" r:id="rId10"/>
    <p:sldId id="830" r:id="rId11"/>
    <p:sldId id="831" r:id="rId12"/>
    <p:sldId id="832" r:id="rId13"/>
    <p:sldId id="833" r:id="rId14"/>
    <p:sldId id="834" r:id="rId15"/>
    <p:sldId id="840" r:id="rId16"/>
    <p:sldId id="841" r:id="rId17"/>
    <p:sldId id="842" r:id="rId18"/>
    <p:sldId id="839" r:id="rId19"/>
    <p:sldId id="843" r:id="rId20"/>
    <p:sldId id="835" r:id="rId21"/>
    <p:sldId id="838" r:id="rId22"/>
    <p:sldId id="837" r:id="rId23"/>
    <p:sldId id="713" r:id="rId24"/>
    <p:sldId id="822" r:id="rId25"/>
    <p:sldId id="813" r:id="rId26"/>
    <p:sldId id="814" r:id="rId27"/>
    <p:sldId id="815" r:id="rId28"/>
    <p:sldId id="816" r:id="rId29"/>
    <p:sldId id="819" r:id="rId30"/>
    <p:sldId id="820" r:id="rId31"/>
    <p:sldId id="821" r:id="rId32"/>
    <p:sldId id="817" r:id="rId33"/>
    <p:sldId id="836" r:id="rId34"/>
    <p:sldId id="799" r:id="rId35"/>
    <p:sldId id="844" r:id="rId36"/>
    <p:sldId id="845" r:id="rId37"/>
    <p:sldId id="846" r:id="rId38"/>
    <p:sldId id="847" r:id="rId39"/>
    <p:sldId id="848" r:id="rId40"/>
    <p:sldId id="849" r:id="rId41"/>
    <p:sldId id="850" r:id="rId42"/>
    <p:sldId id="852" r:id="rId43"/>
    <p:sldId id="851" r:id="rId44"/>
    <p:sldId id="853" r:id="rId45"/>
    <p:sldId id="855" r:id="rId46"/>
    <p:sldId id="854" r:id="rId47"/>
    <p:sldId id="856" r:id="rId48"/>
    <p:sldId id="857" r:id="rId49"/>
    <p:sldId id="858" r:id="rId50"/>
    <p:sldId id="859" r:id="rId51"/>
    <p:sldId id="860" r:id="rId52"/>
    <p:sldId id="861" r:id="rId53"/>
    <p:sldId id="862" r:id="rId54"/>
    <p:sldId id="863" r:id="rId55"/>
    <p:sldId id="864" r:id="rId56"/>
    <p:sldId id="866" r:id="rId57"/>
    <p:sldId id="867" r:id="rId58"/>
    <p:sldId id="868" r:id="rId59"/>
    <p:sldId id="869" r:id="rId60"/>
    <p:sldId id="870" r:id="rId61"/>
    <p:sldId id="871" r:id="rId62"/>
    <p:sldId id="873" r:id="rId63"/>
    <p:sldId id="874" r:id="rId64"/>
    <p:sldId id="875" r:id="rId65"/>
    <p:sldId id="876" r:id="rId66"/>
    <p:sldId id="886" r:id="rId67"/>
    <p:sldId id="878" r:id="rId68"/>
    <p:sldId id="879" r:id="rId69"/>
    <p:sldId id="880" r:id="rId70"/>
    <p:sldId id="882" r:id="rId71"/>
    <p:sldId id="883" r:id="rId72"/>
    <p:sldId id="884" r:id="rId73"/>
    <p:sldId id="885" r:id="rId74"/>
    <p:sldId id="887" r:id="rId75"/>
    <p:sldId id="888" r:id="rId76"/>
    <p:sldId id="889" r:id="rId77"/>
    <p:sldId id="891" r:id="rId78"/>
    <p:sldId id="892" r:id="rId79"/>
    <p:sldId id="893" r:id="rId80"/>
    <p:sldId id="894" r:id="rId81"/>
    <p:sldId id="895" r:id="rId82"/>
    <p:sldId id="899" r:id="rId83"/>
    <p:sldId id="881" r:id="rId84"/>
    <p:sldId id="896" r:id="rId85"/>
    <p:sldId id="898" r:id="rId86"/>
    <p:sldId id="903" r:id="rId87"/>
    <p:sldId id="900" r:id="rId88"/>
    <p:sldId id="902" r:id="rId89"/>
    <p:sldId id="901" r:id="rId90"/>
    <p:sldId id="897" r:id="rId91"/>
    <p:sldId id="603" r:id="rId92"/>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00"/>
    <a:srgbClr val="00D900"/>
    <a:srgbClr val="377B71"/>
    <a:srgbClr val="479B8F"/>
    <a:srgbClr val="FFFFCC"/>
    <a:srgbClr val="FFE2C5"/>
    <a:srgbClr val="5F5F5F"/>
    <a:srgbClr val="808080"/>
    <a:srgbClr val="A2AEBA"/>
    <a:srgbClr val="BFC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7526" autoAdjust="0"/>
  </p:normalViewPr>
  <p:slideViewPr>
    <p:cSldViewPr>
      <p:cViewPr varScale="1">
        <p:scale>
          <a:sx n="88" d="100"/>
          <a:sy n="88" d="100"/>
        </p:scale>
        <p:origin x="-192" y="-104"/>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Loading time for 100 </a:t>
            </a:r>
            <a:r>
              <a:rPr lang="en-US" dirty="0" err="1" smtClean="0"/>
              <a:t>KBytes</a:t>
            </a:r>
            <a:r>
              <a:rPr lang="en-US" dirty="0" smtClean="0"/>
              <a:t> </a:t>
            </a:r>
            <a:r>
              <a:rPr lang="en-US" dirty="0"/>
              <a:t>(in seconds)</a:t>
            </a:r>
          </a:p>
        </c:rich>
      </c:tx>
      <c:layout/>
      <c:overlay val="0"/>
    </c:title>
    <c:autoTitleDeleted val="0"/>
    <c:plotArea>
      <c:layout/>
      <c:barChart>
        <c:barDir val="col"/>
        <c:grouping val="clustered"/>
        <c:varyColors val="0"/>
        <c:ser>
          <c:idx val="0"/>
          <c:order val="0"/>
          <c:tx>
            <c:strRef>
              <c:f>Sheet1!$C$12</c:f>
              <c:strCache>
                <c:ptCount val="1"/>
                <c:pt idx="0">
                  <c:v>Loading time (in seconds)</c:v>
                </c:pt>
              </c:strCache>
            </c:strRef>
          </c:tx>
          <c:invertIfNegative val="0"/>
          <c:dLbls>
            <c:numFmt formatCode="0" sourceLinked="0"/>
            <c:showLegendKey val="0"/>
            <c:showVal val="1"/>
            <c:showCatName val="0"/>
            <c:showSerName val="0"/>
            <c:showPercent val="0"/>
            <c:showBubbleSize val="0"/>
            <c:showLeaderLines val="0"/>
          </c:dLbls>
          <c:cat>
            <c:strRef>
              <c:f>Sheet1!$B$13:$B$17</c:f>
              <c:strCache>
                <c:ptCount val="5"/>
                <c:pt idx="0">
                  <c:v>10 Kbit/s</c:v>
                </c:pt>
                <c:pt idx="1">
                  <c:v>56 Kbit/s</c:v>
                </c:pt>
                <c:pt idx="2">
                  <c:v>128 Kbit/s</c:v>
                </c:pt>
                <c:pt idx="3">
                  <c:v>512 Kbit/s</c:v>
                </c:pt>
                <c:pt idx="4">
                  <c:v>1024 Kbit/s</c:v>
                </c:pt>
              </c:strCache>
            </c:strRef>
          </c:cat>
          <c:val>
            <c:numRef>
              <c:f>Sheet1!$C$13:$C$17</c:f>
              <c:numCache>
                <c:formatCode>General</c:formatCode>
                <c:ptCount val="5"/>
                <c:pt idx="0">
                  <c:v>80.0</c:v>
                </c:pt>
                <c:pt idx="1">
                  <c:v>14.2857142857143</c:v>
                </c:pt>
                <c:pt idx="2">
                  <c:v>6.25</c:v>
                </c:pt>
                <c:pt idx="3">
                  <c:v>1.5625</c:v>
                </c:pt>
                <c:pt idx="4">
                  <c:v>0.78125</c:v>
                </c:pt>
              </c:numCache>
            </c:numRef>
          </c:val>
        </c:ser>
        <c:dLbls>
          <c:showLegendKey val="0"/>
          <c:showVal val="1"/>
          <c:showCatName val="0"/>
          <c:showSerName val="0"/>
          <c:showPercent val="0"/>
          <c:showBubbleSize val="0"/>
        </c:dLbls>
        <c:gapWidth val="150"/>
        <c:axId val="-2101612184"/>
        <c:axId val="-2101609256"/>
      </c:barChart>
      <c:catAx>
        <c:axId val="-2101612184"/>
        <c:scaling>
          <c:orientation val="minMax"/>
        </c:scaling>
        <c:delete val="0"/>
        <c:axPos val="b"/>
        <c:majorTickMark val="out"/>
        <c:minorTickMark val="none"/>
        <c:tickLblPos val="nextTo"/>
        <c:crossAx val="-2101609256"/>
        <c:crosses val="autoZero"/>
        <c:auto val="1"/>
        <c:lblAlgn val="ctr"/>
        <c:lblOffset val="100"/>
        <c:noMultiLvlLbl val="0"/>
      </c:catAx>
      <c:valAx>
        <c:axId val="-2101609256"/>
        <c:scaling>
          <c:orientation val="minMax"/>
        </c:scaling>
        <c:delete val="1"/>
        <c:axPos val="l"/>
        <c:majorGridlines/>
        <c:numFmt formatCode="General" sourceLinked="1"/>
        <c:majorTickMark val="out"/>
        <c:minorTickMark val="none"/>
        <c:tickLblPos val="nextTo"/>
        <c:crossAx val="-2101612184"/>
        <c:crosses val="autoZero"/>
        <c:crossBetween val="between"/>
      </c:valAx>
    </c:plotArea>
    <c:plotVisOnly val="1"/>
    <c:dispBlanksAs val="gap"/>
    <c:showDLblsOverMax val="0"/>
  </c:chart>
  <c:txPr>
    <a:bodyPr/>
    <a:lstStyle/>
    <a:p>
      <a:pPr>
        <a:defRPr sz="2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Latency per call </a:t>
            </a:r>
            <a:r>
              <a:rPr lang="en-US" dirty="0"/>
              <a:t>(in milliseconds)</a:t>
            </a:r>
          </a:p>
        </c:rich>
      </c:tx>
      <c:layout/>
      <c:overlay val="0"/>
    </c:title>
    <c:autoTitleDeleted val="0"/>
    <c:plotArea>
      <c:layout/>
      <c:barChart>
        <c:barDir val="col"/>
        <c:grouping val="clustered"/>
        <c:varyColors val="0"/>
        <c:ser>
          <c:idx val="0"/>
          <c:order val="0"/>
          <c:tx>
            <c:strRef>
              <c:f>Sheet1!$C$42</c:f>
              <c:strCache>
                <c:ptCount val="1"/>
                <c:pt idx="0">
                  <c:v>Min</c:v>
                </c:pt>
              </c:strCache>
            </c:strRef>
          </c:tx>
          <c:invertIfNegative val="0"/>
          <c:cat>
            <c:strRef>
              <c:f>Sheet1!$B$43:$B$46</c:f>
              <c:strCache>
                <c:ptCount val="4"/>
                <c:pt idx="0">
                  <c:v>GPRS</c:v>
                </c:pt>
                <c:pt idx="1">
                  <c:v>EDGE</c:v>
                </c:pt>
                <c:pt idx="2">
                  <c:v>3G</c:v>
                </c:pt>
                <c:pt idx="3">
                  <c:v>HSDPA</c:v>
                </c:pt>
              </c:strCache>
            </c:strRef>
          </c:cat>
          <c:val>
            <c:numRef>
              <c:f>Sheet1!$C$43:$C$46</c:f>
              <c:numCache>
                <c:formatCode>General</c:formatCode>
                <c:ptCount val="4"/>
                <c:pt idx="0">
                  <c:v>600.0</c:v>
                </c:pt>
                <c:pt idx="1">
                  <c:v>300.0</c:v>
                </c:pt>
                <c:pt idx="2">
                  <c:v>100.0</c:v>
                </c:pt>
                <c:pt idx="3">
                  <c:v>50.0</c:v>
                </c:pt>
              </c:numCache>
            </c:numRef>
          </c:val>
        </c:ser>
        <c:ser>
          <c:idx val="1"/>
          <c:order val="1"/>
          <c:tx>
            <c:strRef>
              <c:f>Sheet1!$D$42</c:f>
              <c:strCache>
                <c:ptCount val="1"/>
                <c:pt idx="0">
                  <c:v>Max</c:v>
                </c:pt>
              </c:strCache>
            </c:strRef>
          </c:tx>
          <c:invertIfNegative val="0"/>
          <c:cat>
            <c:strRef>
              <c:f>Sheet1!$B$43:$B$46</c:f>
              <c:strCache>
                <c:ptCount val="4"/>
                <c:pt idx="0">
                  <c:v>GPRS</c:v>
                </c:pt>
                <c:pt idx="1">
                  <c:v>EDGE</c:v>
                </c:pt>
                <c:pt idx="2">
                  <c:v>3G</c:v>
                </c:pt>
                <c:pt idx="3">
                  <c:v>HSDPA</c:v>
                </c:pt>
              </c:strCache>
            </c:strRef>
          </c:cat>
          <c:val>
            <c:numRef>
              <c:f>Sheet1!$D$43:$D$46</c:f>
              <c:numCache>
                <c:formatCode>General</c:formatCode>
                <c:ptCount val="4"/>
                <c:pt idx="0">
                  <c:v>700.0</c:v>
                </c:pt>
                <c:pt idx="1">
                  <c:v>500.0</c:v>
                </c:pt>
                <c:pt idx="2">
                  <c:v>300.0</c:v>
                </c:pt>
                <c:pt idx="3">
                  <c:v>150.0</c:v>
                </c:pt>
              </c:numCache>
            </c:numRef>
          </c:val>
        </c:ser>
        <c:dLbls>
          <c:showLegendKey val="0"/>
          <c:showVal val="1"/>
          <c:showCatName val="0"/>
          <c:showSerName val="0"/>
          <c:showPercent val="0"/>
          <c:showBubbleSize val="0"/>
        </c:dLbls>
        <c:gapWidth val="150"/>
        <c:axId val="-2101797832"/>
        <c:axId val="-2101794856"/>
      </c:barChart>
      <c:catAx>
        <c:axId val="-2101797832"/>
        <c:scaling>
          <c:orientation val="minMax"/>
        </c:scaling>
        <c:delete val="0"/>
        <c:axPos val="b"/>
        <c:majorTickMark val="out"/>
        <c:minorTickMark val="none"/>
        <c:tickLblPos val="nextTo"/>
        <c:crossAx val="-2101794856"/>
        <c:crosses val="autoZero"/>
        <c:auto val="1"/>
        <c:lblAlgn val="ctr"/>
        <c:lblOffset val="100"/>
        <c:noMultiLvlLbl val="0"/>
      </c:catAx>
      <c:valAx>
        <c:axId val="-2101794856"/>
        <c:scaling>
          <c:orientation val="minMax"/>
        </c:scaling>
        <c:delete val="1"/>
        <c:axPos val="l"/>
        <c:majorGridlines/>
        <c:numFmt formatCode="General" sourceLinked="1"/>
        <c:majorTickMark val="out"/>
        <c:minorTickMark val="none"/>
        <c:tickLblPos val="nextTo"/>
        <c:crossAx val="-2101797832"/>
        <c:crosses val="autoZero"/>
        <c:crossBetween val="between"/>
      </c:valAx>
    </c:plotArea>
    <c:legend>
      <c:legendPos val="r"/>
      <c:layout/>
      <c:overlay val="0"/>
    </c:legend>
    <c:plotVisOnly val="1"/>
    <c:dispBlanksAs val="gap"/>
    <c:showDLblsOverMax val="0"/>
  </c:chart>
  <c:txPr>
    <a:bodyPr/>
    <a:lstStyle/>
    <a:p>
      <a:pPr>
        <a:defRPr sz="20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E8564-8C0D-4207-972A-E61541FB0532}" type="doc">
      <dgm:prSet loTypeId="urn:microsoft.com/office/officeart/2005/8/layout/chevron2" loCatId="list" qsTypeId="urn:microsoft.com/office/officeart/2005/8/quickstyle/simple5" qsCatId="simple" csTypeId="urn:microsoft.com/office/officeart/2005/8/colors/accent2_2" csCatId="accent2" phldr="1"/>
      <dgm:spPr/>
      <dgm:t>
        <a:bodyPr/>
        <a:lstStyle/>
        <a:p>
          <a:endParaRPr lang="fr-FR"/>
        </a:p>
      </dgm:t>
    </dgm:pt>
    <dgm:pt modelId="{B4FD2E32-EF62-4911-B0F8-34BF5CB4FC8E}">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1997</a:t>
          </a:r>
          <a:endParaRPr lang="fr-FR" sz="1700" dirty="0"/>
        </a:p>
      </dgm:t>
    </dgm:pt>
    <dgm:pt modelId="{3128175A-8D01-4C51-A2B1-FEE2DB3FD0D7}" type="parTrans" cxnId="{BE2E1E5F-196F-493A-AAB3-4FA4B8998883}">
      <dgm:prSet/>
      <dgm:spPr/>
      <dgm:t>
        <a:bodyPr/>
        <a:lstStyle/>
        <a:p>
          <a:endParaRPr lang="fr-FR"/>
        </a:p>
      </dgm:t>
    </dgm:pt>
    <dgm:pt modelId="{3070794B-41CD-4325-A928-DAD231D395F3}" type="sibTrans" cxnId="{BE2E1E5F-196F-493A-AAB3-4FA4B8998883}">
      <dgm:prSet/>
      <dgm:spPr/>
      <dgm:t>
        <a:bodyPr/>
        <a:lstStyle/>
        <a:p>
          <a:endParaRPr lang="fr-FR"/>
        </a:p>
      </dgm:t>
    </dgm:pt>
    <dgm:pt modelId="{9675F2E8-2275-4278-A8CB-EA4CE0AD01E2}">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Forum</a:t>
          </a:r>
          <a:endParaRPr lang="fr-FR" sz="2200" dirty="0"/>
        </a:p>
      </dgm:t>
    </dgm:pt>
    <dgm:pt modelId="{AAD47362-C7E6-45A4-B614-B3136FBC992B}" type="parTrans" cxnId="{147AA715-9012-4D8C-BC2F-DE172F5608E5}">
      <dgm:prSet/>
      <dgm:spPr/>
      <dgm:t>
        <a:bodyPr/>
        <a:lstStyle/>
        <a:p>
          <a:endParaRPr lang="fr-FR"/>
        </a:p>
      </dgm:t>
    </dgm:pt>
    <dgm:pt modelId="{600E9E88-609F-4915-827B-D80FC5825339}" type="sibTrans" cxnId="{147AA715-9012-4D8C-BC2F-DE172F5608E5}">
      <dgm:prSet/>
      <dgm:spPr/>
      <dgm:t>
        <a:bodyPr/>
        <a:lstStyle/>
        <a:p>
          <a:endParaRPr lang="fr-FR"/>
        </a:p>
      </dgm:t>
    </dgm:pt>
    <dgm:pt modelId="{BB871171-14C5-437E-BF98-D3A951D0363D}">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1998</a:t>
          </a:r>
          <a:endParaRPr lang="fr-FR" sz="2200" dirty="0"/>
        </a:p>
      </dgm:t>
    </dgm:pt>
    <dgm:pt modelId="{64D45747-1CD7-40E7-9782-94CC3217E720}" type="parTrans" cxnId="{3028C17E-211E-433F-BFEF-5B43E07C0A1F}">
      <dgm:prSet/>
      <dgm:spPr/>
      <dgm:t>
        <a:bodyPr/>
        <a:lstStyle/>
        <a:p>
          <a:endParaRPr lang="fr-FR"/>
        </a:p>
      </dgm:t>
    </dgm:pt>
    <dgm:pt modelId="{93D15FF8-776E-4A29-A241-7B18AACEA962}" type="sibTrans" cxnId="{3028C17E-211E-433F-BFEF-5B43E07C0A1F}">
      <dgm:prSet/>
      <dgm:spPr/>
      <dgm:t>
        <a:bodyPr/>
        <a:lstStyle/>
        <a:p>
          <a:endParaRPr lang="fr-FR"/>
        </a:p>
      </dgm:t>
    </dgm:pt>
    <dgm:pt modelId="{F45F08BC-F1EC-4B82-A00B-B057F0A3FD25}">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Wireless </a:t>
          </a:r>
          <a:r>
            <a:rPr lang="fr-FR" sz="2200" dirty="0" err="1" smtClean="0"/>
            <a:t>Markup</a:t>
          </a:r>
          <a:r>
            <a:rPr lang="fr-FR" sz="2200" dirty="0" smtClean="0"/>
            <a:t> </a:t>
          </a:r>
          <a:r>
            <a:rPr lang="fr-FR" sz="2200" dirty="0" err="1" smtClean="0"/>
            <a:t>Language</a:t>
          </a:r>
          <a:endParaRPr lang="fr-FR" sz="2200" dirty="0"/>
        </a:p>
      </dgm:t>
    </dgm:pt>
    <dgm:pt modelId="{1EB757F7-2729-4E6F-BC0B-58066CA4E51E}" type="parTrans" cxnId="{C242F448-D27E-4E0E-94ED-CD1175EFB0DC}">
      <dgm:prSet/>
      <dgm:spPr/>
      <dgm:t>
        <a:bodyPr/>
        <a:lstStyle/>
        <a:p>
          <a:endParaRPr lang="fr-FR"/>
        </a:p>
      </dgm:t>
    </dgm:pt>
    <dgm:pt modelId="{363F2CA6-9C1A-4D52-B128-577DCBF76E06}" type="sibTrans" cxnId="{C242F448-D27E-4E0E-94ED-CD1175EFB0DC}">
      <dgm:prSet/>
      <dgm:spPr/>
      <dgm:t>
        <a:bodyPr/>
        <a:lstStyle/>
        <a:p>
          <a:endParaRPr lang="fr-FR"/>
        </a:p>
      </dgm:t>
    </dgm:pt>
    <dgm:pt modelId="{91407B02-D283-4045-A630-94E267482E48}">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2002</a:t>
          </a:r>
          <a:endParaRPr lang="fr-FR" sz="2200" dirty="0"/>
        </a:p>
      </dgm:t>
    </dgm:pt>
    <dgm:pt modelId="{6BEAD729-C542-4FC2-B539-6A0F508E523D}" type="parTrans" cxnId="{DC400AEB-7A73-4BFE-8CE3-C1961DBE6489}">
      <dgm:prSet/>
      <dgm:spPr/>
      <dgm:t>
        <a:bodyPr/>
        <a:lstStyle/>
        <a:p>
          <a:endParaRPr lang="fr-FR"/>
        </a:p>
      </dgm:t>
    </dgm:pt>
    <dgm:pt modelId="{8236566C-AD59-4196-9E66-8EBF6D95373F}" type="sibTrans" cxnId="{DC400AEB-7A73-4BFE-8CE3-C1961DBE6489}">
      <dgm:prSet/>
      <dgm:spPr/>
      <dgm:t>
        <a:bodyPr/>
        <a:lstStyle/>
        <a:p>
          <a:endParaRPr lang="fr-FR"/>
        </a:p>
      </dgm:t>
    </dgm:pt>
    <dgm:pt modelId="{927DE1DE-1F17-4826-9BE4-A1664C62A1DA}">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2.0</a:t>
          </a:r>
          <a:endParaRPr lang="fr-FR" sz="2200" dirty="0"/>
        </a:p>
      </dgm:t>
    </dgm:pt>
    <dgm:pt modelId="{4059D1A8-8918-415B-856E-57B59F730DF6}" type="parTrans" cxnId="{7A8F20A1-AD95-4907-BBD2-AE909E126CE3}">
      <dgm:prSet/>
      <dgm:spPr/>
      <dgm:t>
        <a:bodyPr/>
        <a:lstStyle/>
        <a:p>
          <a:endParaRPr lang="fr-FR"/>
        </a:p>
      </dgm:t>
    </dgm:pt>
    <dgm:pt modelId="{93698EB2-9E56-49ED-A085-F9A8D00DB672}" type="sibTrans" cxnId="{7A8F20A1-AD95-4907-BBD2-AE909E126CE3}">
      <dgm:prSet/>
      <dgm:spPr/>
      <dgm:t>
        <a:bodyPr/>
        <a:lstStyle/>
        <a:p>
          <a:endParaRPr lang="fr-FR"/>
        </a:p>
      </dgm:t>
    </dgm:pt>
    <dgm:pt modelId="{7C30886D-B210-4D49-BF1A-DD33DFE231F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XHTML Mobile Profile</a:t>
          </a:r>
          <a:endParaRPr lang="fr-FR" sz="2200" dirty="0"/>
        </a:p>
      </dgm:t>
    </dgm:pt>
    <dgm:pt modelId="{6DD757DA-D582-164E-8A07-C87F4EC448BF}" type="parTrans" cxnId="{DC895A4F-79A6-A045-9BC3-F6138343CBD0}">
      <dgm:prSet/>
      <dgm:spPr/>
      <dgm:t>
        <a:bodyPr/>
        <a:lstStyle/>
        <a:p>
          <a:endParaRPr lang="en-US"/>
        </a:p>
      </dgm:t>
    </dgm:pt>
    <dgm:pt modelId="{E04174C7-DF45-0C42-81DF-0C7928702D3D}" type="sibTrans" cxnId="{DC895A4F-79A6-A045-9BC3-F6138343CBD0}">
      <dgm:prSet/>
      <dgm:spPr/>
      <dgm:t>
        <a:bodyPr/>
        <a:lstStyle/>
        <a:p>
          <a:endParaRPr lang="en-US"/>
        </a:p>
      </dgm:t>
    </dgm:pt>
    <dgm:pt modelId="{931D7C4C-AAB8-AF47-8B82-8CF0755194F1}">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Forum joins the Open Mobile Alliance</a:t>
          </a:r>
          <a:endParaRPr lang="fr-FR" sz="2200" dirty="0"/>
        </a:p>
      </dgm:t>
    </dgm:pt>
    <dgm:pt modelId="{E113201F-EF2E-6748-94AA-F6EDEA04A9E2}" type="parTrans" cxnId="{912E510D-0518-DD43-A763-F5ADBC100104}">
      <dgm:prSet/>
      <dgm:spPr/>
      <dgm:t>
        <a:bodyPr/>
        <a:lstStyle/>
        <a:p>
          <a:endParaRPr lang="en-US"/>
        </a:p>
      </dgm:t>
    </dgm:pt>
    <dgm:pt modelId="{396A36C8-0375-EE4D-B955-DB3C456E363D}" type="sibTrans" cxnId="{912E510D-0518-DD43-A763-F5ADBC100104}">
      <dgm:prSet/>
      <dgm:spPr/>
      <dgm:t>
        <a:bodyPr/>
        <a:lstStyle/>
        <a:p>
          <a:endParaRPr lang="en-US"/>
        </a:p>
      </dgm:t>
    </dgm:pt>
    <dgm:pt modelId="{E95DEFE7-1D8C-4781-B897-BBD6AFCFF65B}" type="pres">
      <dgm:prSet presAssocID="{763E8564-8C0D-4207-972A-E61541FB0532}" presName="linearFlow" presStyleCnt="0">
        <dgm:presLayoutVars>
          <dgm:dir/>
          <dgm:animLvl val="lvl"/>
          <dgm:resizeHandles val="exact"/>
        </dgm:presLayoutVars>
      </dgm:prSet>
      <dgm:spPr/>
      <dgm:t>
        <a:bodyPr/>
        <a:lstStyle/>
        <a:p>
          <a:endParaRPr lang="fr-FR"/>
        </a:p>
      </dgm:t>
    </dgm:pt>
    <dgm:pt modelId="{92D7366B-C884-4440-A1AC-E2356C79D967}" type="pres">
      <dgm:prSet presAssocID="{B4FD2E32-EF62-4911-B0F8-34BF5CB4FC8E}" presName="composite" presStyleCnt="0"/>
      <dgm:spPr/>
    </dgm:pt>
    <dgm:pt modelId="{AAE61154-5731-4FDF-AC56-F291AEF0015B}" type="pres">
      <dgm:prSet presAssocID="{B4FD2E32-EF62-4911-B0F8-34BF5CB4FC8E}" presName="parentText" presStyleLbl="alignNode1" presStyleIdx="0" presStyleCnt="3">
        <dgm:presLayoutVars>
          <dgm:chMax val="1"/>
          <dgm:bulletEnabled val="1"/>
        </dgm:presLayoutVars>
      </dgm:prSet>
      <dgm:spPr/>
      <dgm:t>
        <a:bodyPr/>
        <a:lstStyle/>
        <a:p>
          <a:endParaRPr lang="fr-FR"/>
        </a:p>
      </dgm:t>
    </dgm:pt>
    <dgm:pt modelId="{7F17D164-84BA-4764-86C8-2633A57BABE9}" type="pres">
      <dgm:prSet presAssocID="{B4FD2E32-EF62-4911-B0F8-34BF5CB4FC8E}" presName="descendantText" presStyleLbl="alignAcc1" presStyleIdx="0" presStyleCnt="3">
        <dgm:presLayoutVars>
          <dgm:bulletEnabled val="1"/>
        </dgm:presLayoutVars>
      </dgm:prSet>
      <dgm:spPr/>
      <dgm:t>
        <a:bodyPr/>
        <a:lstStyle/>
        <a:p>
          <a:endParaRPr lang="fr-FR"/>
        </a:p>
      </dgm:t>
    </dgm:pt>
    <dgm:pt modelId="{1B9E28E5-8EB5-4FE3-BDB1-D06B115397DC}" type="pres">
      <dgm:prSet presAssocID="{3070794B-41CD-4325-A928-DAD231D395F3}" presName="sp" presStyleCnt="0"/>
      <dgm:spPr/>
    </dgm:pt>
    <dgm:pt modelId="{C0812F44-05C6-4422-9382-FF9A25B032D0}" type="pres">
      <dgm:prSet presAssocID="{BB871171-14C5-437E-BF98-D3A951D0363D}" presName="composite" presStyleCnt="0"/>
      <dgm:spPr/>
    </dgm:pt>
    <dgm:pt modelId="{A46D0DE9-E70C-4651-B840-764576A9CE30}" type="pres">
      <dgm:prSet presAssocID="{BB871171-14C5-437E-BF98-D3A951D0363D}" presName="parentText" presStyleLbl="alignNode1" presStyleIdx="1" presStyleCnt="3">
        <dgm:presLayoutVars>
          <dgm:chMax val="1"/>
          <dgm:bulletEnabled val="1"/>
        </dgm:presLayoutVars>
      </dgm:prSet>
      <dgm:spPr/>
      <dgm:t>
        <a:bodyPr/>
        <a:lstStyle/>
        <a:p>
          <a:endParaRPr lang="fr-FR"/>
        </a:p>
      </dgm:t>
    </dgm:pt>
    <dgm:pt modelId="{5106CE61-C786-48D2-B9B0-BE2D4369FC1F}" type="pres">
      <dgm:prSet presAssocID="{BB871171-14C5-437E-BF98-D3A951D0363D}" presName="descendantText" presStyleLbl="alignAcc1" presStyleIdx="1" presStyleCnt="3">
        <dgm:presLayoutVars>
          <dgm:bulletEnabled val="1"/>
        </dgm:presLayoutVars>
      </dgm:prSet>
      <dgm:spPr/>
      <dgm:t>
        <a:bodyPr/>
        <a:lstStyle/>
        <a:p>
          <a:endParaRPr lang="fr-FR"/>
        </a:p>
      </dgm:t>
    </dgm:pt>
    <dgm:pt modelId="{960BEC5A-3E18-4B91-8F16-DEC9AC171897}" type="pres">
      <dgm:prSet presAssocID="{93D15FF8-776E-4A29-A241-7B18AACEA962}" presName="sp" presStyleCnt="0"/>
      <dgm:spPr/>
    </dgm:pt>
    <dgm:pt modelId="{AE226597-16C9-4268-91BE-70A27BB2A0D6}" type="pres">
      <dgm:prSet presAssocID="{91407B02-D283-4045-A630-94E267482E48}" presName="composite" presStyleCnt="0"/>
      <dgm:spPr/>
    </dgm:pt>
    <dgm:pt modelId="{281FC438-F9DE-4147-B08E-5C0D57EA0FDC}" type="pres">
      <dgm:prSet presAssocID="{91407B02-D283-4045-A630-94E267482E48}" presName="parentText" presStyleLbl="alignNode1" presStyleIdx="2" presStyleCnt="3" custScaleY="138991">
        <dgm:presLayoutVars>
          <dgm:chMax val="1"/>
          <dgm:bulletEnabled val="1"/>
        </dgm:presLayoutVars>
      </dgm:prSet>
      <dgm:spPr/>
      <dgm:t>
        <a:bodyPr/>
        <a:lstStyle/>
        <a:p>
          <a:endParaRPr lang="fr-FR"/>
        </a:p>
      </dgm:t>
    </dgm:pt>
    <dgm:pt modelId="{370F92F7-83D2-479C-A594-4263402A5D47}" type="pres">
      <dgm:prSet presAssocID="{91407B02-D283-4045-A630-94E267482E48}" presName="descendantText" presStyleLbl="alignAcc1" presStyleIdx="2" presStyleCnt="3" custScaleY="160279">
        <dgm:presLayoutVars>
          <dgm:bulletEnabled val="1"/>
        </dgm:presLayoutVars>
      </dgm:prSet>
      <dgm:spPr/>
      <dgm:t>
        <a:bodyPr/>
        <a:lstStyle/>
        <a:p>
          <a:endParaRPr lang="fr-FR"/>
        </a:p>
      </dgm:t>
    </dgm:pt>
  </dgm:ptLst>
  <dgm:cxnLst>
    <dgm:cxn modelId="{DC400AEB-7A73-4BFE-8CE3-C1961DBE6489}" srcId="{763E8564-8C0D-4207-972A-E61541FB0532}" destId="{91407B02-D283-4045-A630-94E267482E48}" srcOrd="2" destOrd="0" parTransId="{6BEAD729-C542-4FC2-B539-6A0F508E523D}" sibTransId="{8236566C-AD59-4196-9E66-8EBF6D95373F}"/>
    <dgm:cxn modelId="{136576CF-A12F-B34F-8BA9-384879707F20}" type="presOf" srcId="{931D7C4C-AAB8-AF47-8B82-8CF0755194F1}" destId="{370F92F7-83D2-479C-A594-4263402A5D47}" srcOrd="0" destOrd="2" presId="urn:microsoft.com/office/officeart/2005/8/layout/chevron2"/>
    <dgm:cxn modelId="{147AA715-9012-4D8C-BC2F-DE172F5608E5}" srcId="{B4FD2E32-EF62-4911-B0F8-34BF5CB4FC8E}" destId="{9675F2E8-2275-4278-A8CB-EA4CE0AD01E2}" srcOrd="0" destOrd="0" parTransId="{AAD47362-C7E6-45A4-B614-B3136FBC992B}" sibTransId="{600E9E88-609F-4915-827B-D80FC5825339}"/>
    <dgm:cxn modelId="{C242F448-D27E-4E0E-94ED-CD1175EFB0DC}" srcId="{BB871171-14C5-437E-BF98-D3A951D0363D}" destId="{F45F08BC-F1EC-4B82-A00B-B057F0A3FD25}" srcOrd="0" destOrd="0" parTransId="{1EB757F7-2729-4E6F-BC0B-58066CA4E51E}" sibTransId="{363F2CA6-9C1A-4D52-B128-577DCBF76E06}"/>
    <dgm:cxn modelId="{4B456E2F-791D-AB42-8D57-AD005CFD9840}" type="presOf" srcId="{B4FD2E32-EF62-4911-B0F8-34BF5CB4FC8E}" destId="{AAE61154-5731-4FDF-AC56-F291AEF0015B}" srcOrd="0" destOrd="0" presId="urn:microsoft.com/office/officeart/2005/8/layout/chevron2"/>
    <dgm:cxn modelId="{DC895A4F-79A6-A045-9BC3-F6138343CBD0}" srcId="{91407B02-D283-4045-A630-94E267482E48}" destId="{7C30886D-B210-4D49-BF1A-DD33DFE231F7}" srcOrd="1" destOrd="0" parTransId="{6DD757DA-D582-164E-8A07-C87F4EC448BF}" sibTransId="{E04174C7-DF45-0C42-81DF-0C7928702D3D}"/>
    <dgm:cxn modelId="{A8C8DB0E-D77E-D445-A569-A78A1284555E}" type="presOf" srcId="{F45F08BC-F1EC-4B82-A00B-B057F0A3FD25}" destId="{5106CE61-C786-48D2-B9B0-BE2D4369FC1F}" srcOrd="0" destOrd="0" presId="urn:microsoft.com/office/officeart/2005/8/layout/chevron2"/>
    <dgm:cxn modelId="{49E6F605-A8EF-5F4A-9150-53117285DE2B}" type="presOf" srcId="{9675F2E8-2275-4278-A8CB-EA4CE0AD01E2}" destId="{7F17D164-84BA-4764-86C8-2633A57BABE9}" srcOrd="0" destOrd="0" presId="urn:microsoft.com/office/officeart/2005/8/layout/chevron2"/>
    <dgm:cxn modelId="{D3023837-B655-DB44-9FA2-F1EBFC6C0944}" type="presOf" srcId="{91407B02-D283-4045-A630-94E267482E48}" destId="{281FC438-F9DE-4147-B08E-5C0D57EA0FDC}" srcOrd="0" destOrd="0" presId="urn:microsoft.com/office/officeart/2005/8/layout/chevron2"/>
    <dgm:cxn modelId="{139C5978-A4A8-0B45-B016-D8008FDDC69A}" type="presOf" srcId="{927DE1DE-1F17-4826-9BE4-A1664C62A1DA}" destId="{370F92F7-83D2-479C-A594-4263402A5D47}" srcOrd="0" destOrd="0" presId="urn:microsoft.com/office/officeart/2005/8/layout/chevron2"/>
    <dgm:cxn modelId="{45E28546-CDFB-A343-8F33-DAB7B2EF7E30}" type="presOf" srcId="{763E8564-8C0D-4207-972A-E61541FB0532}" destId="{E95DEFE7-1D8C-4781-B897-BBD6AFCFF65B}" srcOrd="0" destOrd="0" presId="urn:microsoft.com/office/officeart/2005/8/layout/chevron2"/>
    <dgm:cxn modelId="{3028C17E-211E-433F-BFEF-5B43E07C0A1F}" srcId="{763E8564-8C0D-4207-972A-E61541FB0532}" destId="{BB871171-14C5-437E-BF98-D3A951D0363D}" srcOrd="1" destOrd="0" parTransId="{64D45747-1CD7-40E7-9782-94CC3217E720}" sibTransId="{93D15FF8-776E-4A29-A241-7B18AACEA962}"/>
    <dgm:cxn modelId="{BE2E1E5F-196F-493A-AAB3-4FA4B8998883}" srcId="{763E8564-8C0D-4207-972A-E61541FB0532}" destId="{B4FD2E32-EF62-4911-B0F8-34BF5CB4FC8E}" srcOrd="0" destOrd="0" parTransId="{3128175A-8D01-4C51-A2B1-FEE2DB3FD0D7}" sibTransId="{3070794B-41CD-4325-A928-DAD231D395F3}"/>
    <dgm:cxn modelId="{912E510D-0518-DD43-A763-F5ADBC100104}" srcId="{91407B02-D283-4045-A630-94E267482E48}" destId="{931D7C4C-AAB8-AF47-8B82-8CF0755194F1}" srcOrd="2" destOrd="0" parTransId="{E113201F-EF2E-6748-94AA-F6EDEA04A9E2}" sibTransId="{396A36C8-0375-EE4D-B955-DB3C456E363D}"/>
    <dgm:cxn modelId="{96BAF09B-D451-A94F-AE3A-9D4F94430624}" type="presOf" srcId="{BB871171-14C5-437E-BF98-D3A951D0363D}" destId="{A46D0DE9-E70C-4651-B840-764576A9CE30}" srcOrd="0" destOrd="0" presId="urn:microsoft.com/office/officeart/2005/8/layout/chevron2"/>
    <dgm:cxn modelId="{7A8F20A1-AD95-4907-BBD2-AE909E126CE3}" srcId="{91407B02-D283-4045-A630-94E267482E48}" destId="{927DE1DE-1F17-4826-9BE4-A1664C62A1DA}" srcOrd="0" destOrd="0" parTransId="{4059D1A8-8918-415B-856E-57B59F730DF6}" sibTransId="{93698EB2-9E56-49ED-A085-F9A8D00DB672}"/>
    <dgm:cxn modelId="{50A64112-AE37-9346-97C4-2E83F785FB65}" type="presOf" srcId="{7C30886D-B210-4D49-BF1A-DD33DFE231F7}" destId="{370F92F7-83D2-479C-A594-4263402A5D47}" srcOrd="0" destOrd="1" presId="urn:microsoft.com/office/officeart/2005/8/layout/chevron2"/>
    <dgm:cxn modelId="{591DEE2D-D22E-2F4B-AACD-78AF81F819C8}" type="presParOf" srcId="{E95DEFE7-1D8C-4781-B897-BBD6AFCFF65B}" destId="{92D7366B-C884-4440-A1AC-E2356C79D967}" srcOrd="0" destOrd="0" presId="urn:microsoft.com/office/officeart/2005/8/layout/chevron2"/>
    <dgm:cxn modelId="{FABDD700-1A1C-AB49-B88D-8B621C52CC13}" type="presParOf" srcId="{92D7366B-C884-4440-A1AC-E2356C79D967}" destId="{AAE61154-5731-4FDF-AC56-F291AEF0015B}" srcOrd="0" destOrd="0" presId="urn:microsoft.com/office/officeart/2005/8/layout/chevron2"/>
    <dgm:cxn modelId="{5070EC13-75EF-F348-A93C-105AEF669837}" type="presParOf" srcId="{92D7366B-C884-4440-A1AC-E2356C79D967}" destId="{7F17D164-84BA-4764-86C8-2633A57BABE9}" srcOrd="1" destOrd="0" presId="urn:microsoft.com/office/officeart/2005/8/layout/chevron2"/>
    <dgm:cxn modelId="{52C9C36F-64D9-6341-B8C6-DE943CFA59F0}" type="presParOf" srcId="{E95DEFE7-1D8C-4781-B897-BBD6AFCFF65B}" destId="{1B9E28E5-8EB5-4FE3-BDB1-D06B115397DC}" srcOrd="1" destOrd="0" presId="urn:microsoft.com/office/officeart/2005/8/layout/chevron2"/>
    <dgm:cxn modelId="{871FB790-7F9A-064A-AAC3-E4A7DDE275AC}" type="presParOf" srcId="{E95DEFE7-1D8C-4781-B897-BBD6AFCFF65B}" destId="{C0812F44-05C6-4422-9382-FF9A25B032D0}" srcOrd="2" destOrd="0" presId="urn:microsoft.com/office/officeart/2005/8/layout/chevron2"/>
    <dgm:cxn modelId="{1E6FD181-BFC7-0240-B10E-325CBFAEE03A}" type="presParOf" srcId="{C0812F44-05C6-4422-9382-FF9A25B032D0}" destId="{A46D0DE9-E70C-4651-B840-764576A9CE30}" srcOrd="0" destOrd="0" presId="urn:microsoft.com/office/officeart/2005/8/layout/chevron2"/>
    <dgm:cxn modelId="{A1C32BA8-06C7-8540-8E4B-E2C0D80B6619}" type="presParOf" srcId="{C0812F44-05C6-4422-9382-FF9A25B032D0}" destId="{5106CE61-C786-48D2-B9B0-BE2D4369FC1F}" srcOrd="1" destOrd="0" presId="urn:microsoft.com/office/officeart/2005/8/layout/chevron2"/>
    <dgm:cxn modelId="{00116D4B-6202-F943-954E-ABB3649C7C05}" type="presParOf" srcId="{E95DEFE7-1D8C-4781-B897-BBD6AFCFF65B}" destId="{960BEC5A-3E18-4B91-8F16-DEC9AC171897}" srcOrd="3" destOrd="0" presId="urn:microsoft.com/office/officeart/2005/8/layout/chevron2"/>
    <dgm:cxn modelId="{E4A6645E-AF5C-974A-9C93-521A03AC2A65}" type="presParOf" srcId="{E95DEFE7-1D8C-4781-B897-BBD6AFCFF65B}" destId="{AE226597-16C9-4268-91BE-70A27BB2A0D6}" srcOrd="4" destOrd="0" presId="urn:microsoft.com/office/officeart/2005/8/layout/chevron2"/>
    <dgm:cxn modelId="{298EC7B6-7B57-5042-B20F-38E95814A69F}" type="presParOf" srcId="{AE226597-16C9-4268-91BE-70A27BB2A0D6}" destId="{281FC438-F9DE-4147-B08E-5C0D57EA0FDC}" srcOrd="0" destOrd="0" presId="urn:microsoft.com/office/officeart/2005/8/layout/chevron2"/>
    <dgm:cxn modelId="{ED2A83AA-CDBE-1A4C-8E21-B523E7DD7792}" type="presParOf" srcId="{AE226597-16C9-4268-91BE-70A27BB2A0D6}" destId="{370F92F7-83D2-479C-A594-4263402A5D4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3E8564-8C0D-4207-972A-E61541FB0532}" type="doc">
      <dgm:prSet loTypeId="urn:microsoft.com/office/officeart/2005/8/layout/chevron2" loCatId="list" qsTypeId="urn:microsoft.com/office/officeart/2005/8/quickstyle/simple5" qsCatId="simple" csTypeId="urn:microsoft.com/office/officeart/2005/8/colors/accent2_2" csCatId="accent2" phldr="1"/>
      <dgm:spPr/>
      <dgm:t>
        <a:bodyPr/>
        <a:lstStyle/>
        <a:p>
          <a:endParaRPr lang="fr-FR"/>
        </a:p>
      </dgm:t>
    </dgm:pt>
    <dgm:pt modelId="{B4FD2E32-EF62-4911-B0F8-34BF5CB4FC8E}">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2001</a:t>
          </a:r>
          <a:endParaRPr lang="fr-FR" sz="1700" dirty="0"/>
        </a:p>
      </dgm:t>
    </dgm:pt>
    <dgm:pt modelId="{3128175A-8D01-4C51-A2B1-FEE2DB3FD0D7}" type="parTrans" cxnId="{BE2E1E5F-196F-493A-AAB3-4FA4B8998883}">
      <dgm:prSet/>
      <dgm:spPr/>
      <dgm:t>
        <a:bodyPr/>
        <a:lstStyle/>
        <a:p>
          <a:endParaRPr lang="fr-FR"/>
        </a:p>
      </dgm:t>
    </dgm:pt>
    <dgm:pt modelId="{3070794B-41CD-4325-A928-DAD231D395F3}" type="sibTrans" cxnId="{BE2E1E5F-196F-493A-AAB3-4FA4B8998883}">
      <dgm:prSet/>
      <dgm:spPr/>
      <dgm:t>
        <a:bodyPr/>
        <a:lstStyle/>
        <a:p>
          <a:endParaRPr lang="fr-FR"/>
        </a:p>
      </dgm:t>
    </dgm:pt>
    <dgm:pt modelId="{9675F2E8-2275-4278-A8CB-EA4CE0AD01E2}">
      <dgm:prSet phldrT="[Texte]"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Basic 1.0</a:t>
          </a:r>
          <a:endParaRPr lang="fr-FR" sz="2200" dirty="0"/>
        </a:p>
      </dgm:t>
    </dgm:pt>
    <dgm:pt modelId="{AAD47362-C7E6-45A4-B614-B3136FBC992B}" type="parTrans" cxnId="{147AA715-9012-4D8C-BC2F-DE172F5608E5}">
      <dgm:prSet/>
      <dgm:spPr/>
      <dgm:t>
        <a:bodyPr/>
        <a:lstStyle/>
        <a:p>
          <a:endParaRPr lang="fr-FR"/>
        </a:p>
      </dgm:t>
    </dgm:pt>
    <dgm:pt modelId="{600E9E88-609F-4915-827B-D80FC5825339}" type="sibTrans" cxnId="{147AA715-9012-4D8C-BC2F-DE172F5608E5}">
      <dgm:prSet/>
      <dgm:spPr/>
      <dgm:t>
        <a:bodyPr/>
        <a:lstStyle/>
        <a:p>
          <a:endParaRPr lang="fr-FR"/>
        </a:p>
      </dgm:t>
    </dgm:pt>
    <dgm:pt modelId="{BB871171-14C5-437E-BF98-D3A951D0363D}">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2004</a:t>
          </a:r>
          <a:endParaRPr lang="fr-FR" sz="2200" dirty="0"/>
        </a:p>
      </dgm:t>
    </dgm:pt>
    <dgm:pt modelId="{64D45747-1CD7-40E7-9782-94CC3217E720}" type="parTrans" cxnId="{3028C17E-211E-433F-BFEF-5B43E07C0A1F}">
      <dgm:prSet/>
      <dgm:spPr/>
      <dgm:t>
        <a:bodyPr/>
        <a:lstStyle/>
        <a:p>
          <a:endParaRPr lang="fr-FR"/>
        </a:p>
      </dgm:t>
    </dgm:pt>
    <dgm:pt modelId="{93D15FF8-776E-4A29-A241-7B18AACEA962}" type="sibTrans" cxnId="{3028C17E-211E-433F-BFEF-5B43E07C0A1F}">
      <dgm:prSet/>
      <dgm:spPr/>
      <dgm:t>
        <a:bodyPr/>
        <a:lstStyle/>
        <a:p>
          <a:endParaRPr lang="fr-FR"/>
        </a:p>
      </dgm:t>
    </dgm:pt>
    <dgm:pt modelId="{F45F08BC-F1EC-4B82-A00B-B057F0A3FD25}">
      <dgm:prSet phldrT="[Texte]"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Creation of the WHATWG</a:t>
          </a:r>
          <a:endParaRPr lang="fr-FR" sz="2200" dirty="0"/>
        </a:p>
      </dgm:t>
    </dgm:pt>
    <dgm:pt modelId="{1EB757F7-2729-4E6F-BC0B-58066CA4E51E}" type="parTrans" cxnId="{C242F448-D27E-4E0E-94ED-CD1175EFB0DC}">
      <dgm:prSet/>
      <dgm:spPr/>
      <dgm:t>
        <a:bodyPr/>
        <a:lstStyle/>
        <a:p>
          <a:endParaRPr lang="fr-FR"/>
        </a:p>
      </dgm:t>
    </dgm:pt>
    <dgm:pt modelId="{363F2CA6-9C1A-4D52-B128-577DCBF76E06}" type="sibTrans" cxnId="{C242F448-D27E-4E0E-94ED-CD1175EFB0DC}">
      <dgm:prSet/>
      <dgm:spPr/>
      <dgm:t>
        <a:bodyPr/>
        <a:lstStyle/>
        <a:p>
          <a:endParaRPr lang="fr-FR"/>
        </a:p>
      </dgm:t>
    </dgm:pt>
    <dgm:pt modelId="{4D4E8C1C-A1B5-AC45-81DB-E5FF07CEA284}">
      <dgm:prSet custT="1">
        <dgm:style>
          <a:lnRef idx="0">
            <a:schemeClr val="accent1"/>
          </a:lnRef>
          <a:fillRef idx="3">
            <a:schemeClr val="accent1"/>
          </a:fillRef>
          <a:effectRef idx="3">
            <a:schemeClr val="accent1"/>
          </a:effectRef>
          <a:fontRef idx="minor">
            <a:schemeClr val="lt1"/>
          </a:fontRef>
        </dgm:style>
      </dgm:prSet>
      <dgm:spPr/>
      <dgm:t>
        <a:bodyPr/>
        <a:lstStyle/>
        <a:p>
          <a:r>
            <a:rPr lang="en-US" sz="2200" dirty="0" smtClean="0"/>
            <a:t>2007</a:t>
          </a:r>
          <a:endParaRPr lang="en-US" sz="2200" dirty="0"/>
        </a:p>
      </dgm:t>
    </dgm:pt>
    <dgm:pt modelId="{C3F7255C-1E28-F543-859B-8DEB18053357}" type="parTrans" cxnId="{B4B50569-A4B3-FE48-B977-5927FB5F24E1}">
      <dgm:prSet/>
      <dgm:spPr/>
      <dgm:t>
        <a:bodyPr/>
        <a:lstStyle/>
        <a:p>
          <a:endParaRPr lang="en-US"/>
        </a:p>
      </dgm:t>
    </dgm:pt>
    <dgm:pt modelId="{DEFDD98E-441B-6843-9BB8-217000558D2F}" type="sibTrans" cxnId="{B4B50569-A4B3-FE48-B977-5927FB5F24E1}">
      <dgm:prSet/>
      <dgm:spPr/>
      <dgm:t>
        <a:bodyPr/>
        <a:lstStyle/>
        <a:p>
          <a:endParaRPr lang="en-US"/>
        </a:p>
      </dgm:t>
    </dgm:pt>
    <dgm:pt modelId="{8991159A-86CC-1548-8671-54F6091E7154}">
      <dgm:prSet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The W3C </a:t>
          </a:r>
          <a:r>
            <a:rPr lang="fr-FR" sz="2200" dirty="0" err="1" smtClean="0"/>
            <a:t>adopts</a:t>
          </a:r>
          <a:r>
            <a:rPr lang="fr-FR" sz="2200" dirty="0" smtClean="0"/>
            <a:t> the WHATWG HTML5</a:t>
          </a:r>
          <a:endParaRPr lang="en-US" sz="2200" dirty="0"/>
        </a:p>
      </dgm:t>
    </dgm:pt>
    <dgm:pt modelId="{6659AE96-DE21-9C4F-8630-9BCF4C13D613}" type="parTrans" cxnId="{A8C62A18-C101-AE43-9786-3E6706CE8963}">
      <dgm:prSet/>
      <dgm:spPr/>
      <dgm:t>
        <a:bodyPr/>
        <a:lstStyle/>
        <a:p>
          <a:endParaRPr lang="en-US"/>
        </a:p>
      </dgm:t>
    </dgm:pt>
    <dgm:pt modelId="{0A69E999-5369-CC41-86F0-CB3F5C224599}" type="sibTrans" cxnId="{A8C62A18-C101-AE43-9786-3E6706CE8963}">
      <dgm:prSet/>
      <dgm:spPr/>
      <dgm:t>
        <a:bodyPr/>
        <a:lstStyle/>
        <a:p>
          <a:endParaRPr lang="en-US"/>
        </a:p>
      </dgm:t>
    </dgm:pt>
    <dgm:pt modelId="{8C9AFBE0-3328-8841-8F7D-AD9A1763EAE5}">
      <dgm:prSet custT="1">
        <dgm:style>
          <a:lnRef idx="0">
            <a:schemeClr val="accent1"/>
          </a:lnRef>
          <a:fillRef idx="3">
            <a:schemeClr val="accent1"/>
          </a:fillRef>
          <a:effectRef idx="3">
            <a:schemeClr val="accent1"/>
          </a:effectRef>
          <a:fontRef idx="minor">
            <a:schemeClr val="lt1"/>
          </a:fontRef>
        </dgm:style>
      </dgm:prSet>
      <dgm:spPr/>
      <dgm:t>
        <a:bodyPr/>
        <a:lstStyle/>
        <a:p>
          <a:r>
            <a:rPr lang="en-US" sz="2200" dirty="0" smtClean="0"/>
            <a:t>2008</a:t>
          </a:r>
          <a:endParaRPr lang="en-US" sz="2200" dirty="0"/>
        </a:p>
      </dgm:t>
    </dgm:pt>
    <dgm:pt modelId="{9AC6B2D6-E9CF-AF4D-AE12-0C1F1D6854BB}" type="parTrans" cxnId="{4A261E9B-D0C6-CE43-876C-E8FB4FA4AA6A}">
      <dgm:prSet/>
      <dgm:spPr/>
      <dgm:t>
        <a:bodyPr/>
        <a:lstStyle/>
        <a:p>
          <a:endParaRPr lang="en-US"/>
        </a:p>
      </dgm:t>
    </dgm:pt>
    <dgm:pt modelId="{30DBBEA6-05CF-814D-912D-6240D1BBEC71}" type="sibTrans" cxnId="{4A261E9B-D0C6-CE43-876C-E8FB4FA4AA6A}">
      <dgm:prSet/>
      <dgm:spPr/>
      <dgm:t>
        <a:bodyPr/>
        <a:lstStyle/>
        <a:p>
          <a:endParaRPr lang="en-US"/>
        </a:p>
      </dgm:t>
    </dgm:pt>
    <dgm:pt modelId="{F7A7D1D0-FCE5-D646-BB64-2B27AFF8CA31}">
      <dgm:prSet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Basic 1.1</a:t>
          </a:r>
          <a:endParaRPr lang="en-US" sz="2200" dirty="0"/>
        </a:p>
      </dgm:t>
    </dgm:pt>
    <dgm:pt modelId="{920E0FF7-B4E0-5F4B-953D-1A483E068556}" type="parTrans" cxnId="{368D779D-4456-8248-8791-05496C964476}">
      <dgm:prSet/>
      <dgm:spPr/>
      <dgm:t>
        <a:bodyPr/>
        <a:lstStyle/>
        <a:p>
          <a:endParaRPr lang="en-US"/>
        </a:p>
      </dgm:t>
    </dgm:pt>
    <dgm:pt modelId="{B2064A38-2DD7-0143-9D5B-96EFAF030545}" type="sibTrans" cxnId="{368D779D-4456-8248-8791-05496C964476}">
      <dgm:prSet/>
      <dgm:spPr/>
      <dgm:t>
        <a:bodyPr/>
        <a:lstStyle/>
        <a:p>
          <a:endParaRPr lang="en-US"/>
        </a:p>
      </dgm:t>
    </dgm:pt>
    <dgm:pt modelId="{D17DCDC3-3DC6-8E42-9D1F-70E14477A0F6}">
      <dgm:prSet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MP 1.2</a:t>
          </a:r>
          <a:endParaRPr lang="en-US" sz="2200" dirty="0"/>
        </a:p>
      </dgm:t>
    </dgm:pt>
    <dgm:pt modelId="{3808EE76-774E-C84B-85E8-C1CB3A4582C8}" type="parTrans" cxnId="{1FF9A347-C946-174C-9C54-66B2B078BCCB}">
      <dgm:prSet/>
      <dgm:spPr/>
      <dgm:t>
        <a:bodyPr/>
        <a:lstStyle/>
        <a:p>
          <a:endParaRPr lang="en-US"/>
        </a:p>
      </dgm:t>
    </dgm:pt>
    <dgm:pt modelId="{34D5FE44-EB5E-CF42-A4E2-06189BA4CF8A}" type="sibTrans" cxnId="{1FF9A347-C946-174C-9C54-66B2B078BCCB}">
      <dgm:prSet/>
      <dgm:spPr/>
      <dgm:t>
        <a:bodyPr/>
        <a:lstStyle/>
        <a:p>
          <a:endParaRPr lang="en-US"/>
        </a:p>
      </dgm:t>
    </dgm:pt>
    <dgm:pt modelId="{E95DEFE7-1D8C-4781-B897-BBD6AFCFF65B}" type="pres">
      <dgm:prSet presAssocID="{763E8564-8C0D-4207-972A-E61541FB0532}" presName="linearFlow" presStyleCnt="0">
        <dgm:presLayoutVars>
          <dgm:dir/>
          <dgm:animLvl val="lvl"/>
          <dgm:resizeHandles val="exact"/>
        </dgm:presLayoutVars>
      </dgm:prSet>
      <dgm:spPr/>
      <dgm:t>
        <a:bodyPr/>
        <a:lstStyle/>
        <a:p>
          <a:endParaRPr lang="fr-FR"/>
        </a:p>
      </dgm:t>
    </dgm:pt>
    <dgm:pt modelId="{92D7366B-C884-4440-A1AC-E2356C79D967}" type="pres">
      <dgm:prSet presAssocID="{B4FD2E32-EF62-4911-B0F8-34BF5CB4FC8E}" presName="composite" presStyleCnt="0"/>
      <dgm:spPr/>
    </dgm:pt>
    <dgm:pt modelId="{AAE61154-5731-4FDF-AC56-F291AEF0015B}" type="pres">
      <dgm:prSet presAssocID="{B4FD2E32-EF62-4911-B0F8-34BF5CB4FC8E}" presName="parentText" presStyleLbl="alignNode1" presStyleIdx="0" presStyleCnt="4">
        <dgm:presLayoutVars>
          <dgm:chMax val="1"/>
          <dgm:bulletEnabled val="1"/>
        </dgm:presLayoutVars>
      </dgm:prSet>
      <dgm:spPr/>
      <dgm:t>
        <a:bodyPr/>
        <a:lstStyle/>
        <a:p>
          <a:endParaRPr lang="fr-FR"/>
        </a:p>
      </dgm:t>
    </dgm:pt>
    <dgm:pt modelId="{7F17D164-84BA-4764-86C8-2633A57BABE9}" type="pres">
      <dgm:prSet presAssocID="{B4FD2E32-EF62-4911-B0F8-34BF5CB4FC8E}" presName="descendantText" presStyleLbl="alignAcc1" presStyleIdx="0" presStyleCnt="4">
        <dgm:presLayoutVars>
          <dgm:bulletEnabled val="1"/>
        </dgm:presLayoutVars>
      </dgm:prSet>
      <dgm:spPr/>
      <dgm:t>
        <a:bodyPr/>
        <a:lstStyle/>
        <a:p>
          <a:endParaRPr lang="fr-FR"/>
        </a:p>
      </dgm:t>
    </dgm:pt>
    <dgm:pt modelId="{1B9E28E5-8EB5-4FE3-BDB1-D06B115397DC}" type="pres">
      <dgm:prSet presAssocID="{3070794B-41CD-4325-A928-DAD231D395F3}" presName="sp" presStyleCnt="0"/>
      <dgm:spPr/>
    </dgm:pt>
    <dgm:pt modelId="{C0812F44-05C6-4422-9382-FF9A25B032D0}" type="pres">
      <dgm:prSet presAssocID="{BB871171-14C5-437E-BF98-D3A951D0363D}" presName="composite" presStyleCnt="0"/>
      <dgm:spPr/>
    </dgm:pt>
    <dgm:pt modelId="{A46D0DE9-E70C-4651-B840-764576A9CE30}" type="pres">
      <dgm:prSet presAssocID="{BB871171-14C5-437E-BF98-D3A951D0363D}" presName="parentText" presStyleLbl="alignNode1" presStyleIdx="1" presStyleCnt="4">
        <dgm:presLayoutVars>
          <dgm:chMax val="1"/>
          <dgm:bulletEnabled val="1"/>
        </dgm:presLayoutVars>
      </dgm:prSet>
      <dgm:spPr/>
      <dgm:t>
        <a:bodyPr/>
        <a:lstStyle/>
        <a:p>
          <a:endParaRPr lang="fr-FR"/>
        </a:p>
      </dgm:t>
    </dgm:pt>
    <dgm:pt modelId="{5106CE61-C786-48D2-B9B0-BE2D4369FC1F}" type="pres">
      <dgm:prSet presAssocID="{BB871171-14C5-437E-BF98-D3A951D0363D}" presName="descendantText" presStyleLbl="alignAcc1" presStyleIdx="1" presStyleCnt="4">
        <dgm:presLayoutVars>
          <dgm:bulletEnabled val="1"/>
        </dgm:presLayoutVars>
      </dgm:prSet>
      <dgm:spPr/>
      <dgm:t>
        <a:bodyPr/>
        <a:lstStyle/>
        <a:p>
          <a:endParaRPr lang="fr-FR"/>
        </a:p>
      </dgm:t>
    </dgm:pt>
    <dgm:pt modelId="{960BEC5A-3E18-4B91-8F16-DEC9AC171897}" type="pres">
      <dgm:prSet presAssocID="{93D15FF8-776E-4A29-A241-7B18AACEA962}" presName="sp" presStyleCnt="0"/>
      <dgm:spPr/>
    </dgm:pt>
    <dgm:pt modelId="{DA1BF81E-96D6-9543-A618-E75F667B57FA}" type="pres">
      <dgm:prSet presAssocID="{4D4E8C1C-A1B5-AC45-81DB-E5FF07CEA284}" presName="composite" presStyleCnt="0"/>
      <dgm:spPr/>
    </dgm:pt>
    <dgm:pt modelId="{7AA84958-5538-BA4D-8012-8FA3F127D4FB}" type="pres">
      <dgm:prSet presAssocID="{4D4E8C1C-A1B5-AC45-81DB-E5FF07CEA284}" presName="parentText" presStyleLbl="alignNode1" presStyleIdx="2" presStyleCnt="4">
        <dgm:presLayoutVars>
          <dgm:chMax val="1"/>
          <dgm:bulletEnabled val="1"/>
        </dgm:presLayoutVars>
      </dgm:prSet>
      <dgm:spPr/>
      <dgm:t>
        <a:bodyPr/>
        <a:lstStyle/>
        <a:p>
          <a:endParaRPr lang="en-US"/>
        </a:p>
      </dgm:t>
    </dgm:pt>
    <dgm:pt modelId="{F2B207CE-8FBB-DE4C-8F87-92EEA73BA8C8}" type="pres">
      <dgm:prSet presAssocID="{4D4E8C1C-A1B5-AC45-81DB-E5FF07CEA284}" presName="descendantText" presStyleLbl="alignAcc1" presStyleIdx="2" presStyleCnt="4">
        <dgm:presLayoutVars>
          <dgm:bulletEnabled val="1"/>
        </dgm:presLayoutVars>
      </dgm:prSet>
      <dgm:spPr/>
      <dgm:t>
        <a:bodyPr/>
        <a:lstStyle/>
        <a:p>
          <a:endParaRPr lang="en-US"/>
        </a:p>
      </dgm:t>
    </dgm:pt>
    <dgm:pt modelId="{23F0E2E4-3FEF-C646-B9DB-34EC63EA3D82}" type="pres">
      <dgm:prSet presAssocID="{DEFDD98E-441B-6843-9BB8-217000558D2F}" presName="sp" presStyleCnt="0"/>
      <dgm:spPr/>
    </dgm:pt>
    <dgm:pt modelId="{9BB86DF4-98C8-4849-953C-B3BC7C10189B}" type="pres">
      <dgm:prSet presAssocID="{8C9AFBE0-3328-8841-8F7D-AD9A1763EAE5}" presName="composite" presStyleCnt="0"/>
      <dgm:spPr/>
    </dgm:pt>
    <dgm:pt modelId="{B26D2025-AD42-9E43-9674-B46ED7FD633E}" type="pres">
      <dgm:prSet presAssocID="{8C9AFBE0-3328-8841-8F7D-AD9A1763EAE5}" presName="parentText" presStyleLbl="alignNode1" presStyleIdx="3" presStyleCnt="4">
        <dgm:presLayoutVars>
          <dgm:chMax val="1"/>
          <dgm:bulletEnabled val="1"/>
        </dgm:presLayoutVars>
      </dgm:prSet>
      <dgm:spPr/>
      <dgm:t>
        <a:bodyPr/>
        <a:lstStyle/>
        <a:p>
          <a:endParaRPr lang="en-US"/>
        </a:p>
      </dgm:t>
    </dgm:pt>
    <dgm:pt modelId="{0BE55BF3-8181-9440-BD09-811CD93B6890}" type="pres">
      <dgm:prSet presAssocID="{8C9AFBE0-3328-8841-8F7D-AD9A1763EAE5}" presName="descendantText" presStyleLbl="alignAcc1" presStyleIdx="3" presStyleCnt="4">
        <dgm:presLayoutVars>
          <dgm:bulletEnabled val="1"/>
        </dgm:presLayoutVars>
      </dgm:prSet>
      <dgm:spPr/>
      <dgm:t>
        <a:bodyPr/>
        <a:lstStyle/>
        <a:p>
          <a:endParaRPr lang="en-US"/>
        </a:p>
      </dgm:t>
    </dgm:pt>
  </dgm:ptLst>
  <dgm:cxnLst>
    <dgm:cxn modelId="{17D82A35-3116-BC41-8BE1-1B70C853792D}" type="presOf" srcId="{F45F08BC-F1EC-4B82-A00B-B057F0A3FD25}" destId="{5106CE61-C786-48D2-B9B0-BE2D4369FC1F}" srcOrd="0" destOrd="0" presId="urn:microsoft.com/office/officeart/2005/8/layout/chevron2"/>
    <dgm:cxn modelId="{368D779D-4456-8248-8791-05496C964476}" srcId="{8C9AFBE0-3328-8841-8F7D-AD9A1763EAE5}" destId="{F7A7D1D0-FCE5-D646-BB64-2B27AFF8CA31}" srcOrd="0" destOrd="0" parTransId="{920E0FF7-B4E0-5F4B-953D-1A483E068556}" sibTransId="{B2064A38-2DD7-0143-9D5B-96EFAF030545}"/>
    <dgm:cxn modelId="{B088BC2D-41D1-3E41-9E93-833677FD7C06}" type="presOf" srcId="{BB871171-14C5-437E-BF98-D3A951D0363D}" destId="{A46D0DE9-E70C-4651-B840-764576A9CE30}" srcOrd="0" destOrd="0" presId="urn:microsoft.com/office/officeart/2005/8/layout/chevron2"/>
    <dgm:cxn modelId="{0453EEE6-DD89-534F-9075-7847B8154AA6}" type="presOf" srcId="{B4FD2E32-EF62-4911-B0F8-34BF5CB4FC8E}" destId="{AAE61154-5731-4FDF-AC56-F291AEF0015B}" srcOrd="0" destOrd="0" presId="urn:microsoft.com/office/officeart/2005/8/layout/chevron2"/>
    <dgm:cxn modelId="{147AA715-9012-4D8C-BC2F-DE172F5608E5}" srcId="{B4FD2E32-EF62-4911-B0F8-34BF5CB4FC8E}" destId="{9675F2E8-2275-4278-A8CB-EA4CE0AD01E2}" srcOrd="0" destOrd="0" parTransId="{AAD47362-C7E6-45A4-B614-B3136FBC992B}" sibTransId="{600E9E88-609F-4915-827B-D80FC5825339}"/>
    <dgm:cxn modelId="{C242F448-D27E-4E0E-94ED-CD1175EFB0DC}" srcId="{BB871171-14C5-437E-BF98-D3A951D0363D}" destId="{F45F08BC-F1EC-4B82-A00B-B057F0A3FD25}" srcOrd="0" destOrd="0" parTransId="{1EB757F7-2729-4E6F-BC0B-58066CA4E51E}" sibTransId="{363F2CA6-9C1A-4D52-B128-577DCBF76E06}"/>
    <dgm:cxn modelId="{98676B04-B286-2D4B-B67A-8C668A8537CC}" type="presOf" srcId="{4D4E8C1C-A1B5-AC45-81DB-E5FF07CEA284}" destId="{7AA84958-5538-BA4D-8012-8FA3F127D4FB}" srcOrd="0" destOrd="0" presId="urn:microsoft.com/office/officeart/2005/8/layout/chevron2"/>
    <dgm:cxn modelId="{C68FC128-3F20-9745-85E7-C289D1E02171}" type="presOf" srcId="{8C9AFBE0-3328-8841-8F7D-AD9A1763EAE5}" destId="{B26D2025-AD42-9E43-9674-B46ED7FD633E}" srcOrd="0" destOrd="0" presId="urn:microsoft.com/office/officeart/2005/8/layout/chevron2"/>
    <dgm:cxn modelId="{AA73BF8C-D9BB-2542-AD64-794BA72E38F0}" type="presOf" srcId="{F7A7D1D0-FCE5-D646-BB64-2B27AFF8CA31}" destId="{0BE55BF3-8181-9440-BD09-811CD93B6890}" srcOrd="0" destOrd="0" presId="urn:microsoft.com/office/officeart/2005/8/layout/chevron2"/>
    <dgm:cxn modelId="{1FF9A347-C946-174C-9C54-66B2B078BCCB}" srcId="{8C9AFBE0-3328-8841-8F7D-AD9A1763EAE5}" destId="{D17DCDC3-3DC6-8E42-9D1F-70E14477A0F6}" srcOrd="1" destOrd="0" parTransId="{3808EE76-774E-C84B-85E8-C1CB3A4582C8}" sibTransId="{34D5FE44-EB5E-CF42-A4E2-06189BA4CF8A}"/>
    <dgm:cxn modelId="{C9FDE455-5F2B-1545-8244-35ACA7933E86}" type="presOf" srcId="{763E8564-8C0D-4207-972A-E61541FB0532}" destId="{E95DEFE7-1D8C-4781-B897-BBD6AFCFF65B}" srcOrd="0" destOrd="0" presId="urn:microsoft.com/office/officeart/2005/8/layout/chevron2"/>
    <dgm:cxn modelId="{D628CAAD-0400-FC48-B2BB-74E16113C6AA}" type="presOf" srcId="{8991159A-86CC-1548-8671-54F6091E7154}" destId="{F2B207CE-8FBB-DE4C-8F87-92EEA73BA8C8}" srcOrd="0" destOrd="0" presId="urn:microsoft.com/office/officeart/2005/8/layout/chevron2"/>
    <dgm:cxn modelId="{18A7B7D7-F7C7-CD46-B48D-794F9879A130}" type="presOf" srcId="{D17DCDC3-3DC6-8E42-9D1F-70E14477A0F6}" destId="{0BE55BF3-8181-9440-BD09-811CD93B6890}" srcOrd="0" destOrd="1" presId="urn:microsoft.com/office/officeart/2005/8/layout/chevron2"/>
    <dgm:cxn modelId="{B4B50569-A4B3-FE48-B977-5927FB5F24E1}" srcId="{763E8564-8C0D-4207-972A-E61541FB0532}" destId="{4D4E8C1C-A1B5-AC45-81DB-E5FF07CEA284}" srcOrd="2" destOrd="0" parTransId="{C3F7255C-1E28-F543-859B-8DEB18053357}" sibTransId="{DEFDD98E-441B-6843-9BB8-217000558D2F}"/>
    <dgm:cxn modelId="{561B53D7-6EDD-3644-9C48-D40CB92F8305}" type="presOf" srcId="{9675F2E8-2275-4278-A8CB-EA4CE0AD01E2}" destId="{7F17D164-84BA-4764-86C8-2633A57BABE9}" srcOrd="0" destOrd="0" presId="urn:microsoft.com/office/officeart/2005/8/layout/chevron2"/>
    <dgm:cxn modelId="{3028C17E-211E-433F-BFEF-5B43E07C0A1F}" srcId="{763E8564-8C0D-4207-972A-E61541FB0532}" destId="{BB871171-14C5-437E-BF98-D3A951D0363D}" srcOrd="1" destOrd="0" parTransId="{64D45747-1CD7-40E7-9782-94CC3217E720}" sibTransId="{93D15FF8-776E-4A29-A241-7B18AACEA962}"/>
    <dgm:cxn modelId="{BE2E1E5F-196F-493A-AAB3-4FA4B8998883}" srcId="{763E8564-8C0D-4207-972A-E61541FB0532}" destId="{B4FD2E32-EF62-4911-B0F8-34BF5CB4FC8E}" srcOrd="0" destOrd="0" parTransId="{3128175A-8D01-4C51-A2B1-FEE2DB3FD0D7}" sibTransId="{3070794B-41CD-4325-A928-DAD231D395F3}"/>
    <dgm:cxn modelId="{A8C62A18-C101-AE43-9786-3E6706CE8963}" srcId="{4D4E8C1C-A1B5-AC45-81DB-E5FF07CEA284}" destId="{8991159A-86CC-1548-8671-54F6091E7154}" srcOrd="0" destOrd="0" parTransId="{6659AE96-DE21-9C4F-8630-9BCF4C13D613}" sibTransId="{0A69E999-5369-CC41-86F0-CB3F5C224599}"/>
    <dgm:cxn modelId="{4A261E9B-D0C6-CE43-876C-E8FB4FA4AA6A}" srcId="{763E8564-8C0D-4207-972A-E61541FB0532}" destId="{8C9AFBE0-3328-8841-8F7D-AD9A1763EAE5}" srcOrd="3" destOrd="0" parTransId="{9AC6B2D6-E9CF-AF4D-AE12-0C1F1D6854BB}" sibTransId="{30DBBEA6-05CF-814D-912D-6240D1BBEC71}"/>
    <dgm:cxn modelId="{D625D6B7-652F-DE42-ABF3-988043BC174A}" type="presParOf" srcId="{E95DEFE7-1D8C-4781-B897-BBD6AFCFF65B}" destId="{92D7366B-C884-4440-A1AC-E2356C79D967}" srcOrd="0" destOrd="0" presId="urn:microsoft.com/office/officeart/2005/8/layout/chevron2"/>
    <dgm:cxn modelId="{411903E5-C3EE-1249-8B90-578E57B26CB5}" type="presParOf" srcId="{92D7366B-C884-4440-A1AC-E2356C79D967}" destId="{AAE61154-5731-4FDF-AC56-F291AEF0015B}" srcOrd="0" destOrd="0" presId="urn:microsoft.com/office/officeart/2005/8/layout/chevron2"/>
    <dgm:cxn modelId="{7EC165C8-9E50-2E45-A7FE-500AEC74EFB5}" type="presParOf" srcId="{92D7366B-C884-4440-A1AC-E2356C79D967}" destId="{7F17D164-84BA-4764-86C8-2633A57BABE9}" srcOrd="1" destOrd="0" presId="urn:microsoft.com/office/officeart/2005/8/layout/chevron2"/>
    <dgm:cxn modelId="{015ED899-F2BD-1D4D-A4A3-D1DAA2BD930C}" type="presParOf" srcId="{E95DEFE7-1D8C-4781-B897-BBD6AFCFF65B}" destId="{1B9E28E5-8EB5-4FE3-BDB1-D06B115397DC}" srcOrd="1" destOrd="0" presId="urn:microsoft.com/office/officeart/2005/8/layout/chevron2"/>
    <dgm:cxn modelId="{E79D0979-CEB5-2E45-AA74-150C93E8A9A8}" type="presParOf" srcId="{E95DEFE7-1D8C-4781-B897-BBD6AFCFF65B}" destId="{C0812F44-05C6-4422-9382-FF9A25B032D0}" srcOrd="2" destOrd="0" presId="urn:microsoft.com/office/officeart/2005/8/layout/chevron2"/>
    <dgm:cxn modelId="{0E1602D3-F9D4-794A-B94B-8AEE22E2249A}" type="presParOf" srcId="{C0812F44-05C6-4422-9382-FF9A25B032D0}" destId="{A46D0DE9-E70C-4651-B840-764576A9CE30}" srcOrd="0" destOrd="0" presId="urn:microsoft.com/office/officeart/2005/8/layout/chevron2"/>
    <dgm:cxn modelId="{D322FF6B-94E8-624C-AEDF-D5E788EB354C}" type="presParOf" srcId="{C0812F44-05C6-4422-9382-FF9A25B032D0}" destId="{5106CE61-C786-48D2-B9B0-BE2D4369FC1F}" srcOrd="1" destOrd="0" presId="urn:microsoft.com/office/officeart/2005/8/layout/chevron2"/>
    <dgm:cxn modelId="{92560F72-8EFB-A540-8B35-E1A560FB9764}" type="presParOf" srcId="{E95DEFE7-1D8C-4781-B897-BBD6AFCFF65B}" destId="{960BEC5A-3E18-4B91-8F16-DEC9AC171897}" srcOrd="3" destOrd="0" presId="urn:microsoft.com/office/officeart/2005/8/layout/chevron2"/>
    <dgm:cxn modelId="{9E9B3A9D-97DD-4948-B1B1-A3980EFF1EC0}" type="presParOf" srcId="{E95DEFE7-1D8C-4781-B897-BBD6AFCFF65B}" destId="{DA1BF81E-96D6-9543-A618-E75F667B57FA}" srcOrd="4" destOrd="0" presId="urn:microsoft.com/office/officeart/2005/8/layout/chevron2"/>
    <dgm:cxn modelId="{554B7DBF-7227-344B-8606-7AB73BCEFD15}" type="presParOf" srcId="{DA1BF81E-96D6-9543-A618-E75F667B57FA}" destId="{7AA84958-5538-BA4D-8012-8FA3F127D4FB}" srcOrd="0" destOrd="0" presId="urn:microsoft.com/office/officeart/2005/8/layout/chevron2"/>
    <dgm:cxn modelId="{35CEF367-6C44-B744-8720-C8C358F80ECF}" type="presParOf" srcId="{DA1BF81E-96D6-9543-A618-E75F667B57FA}" destId="{F2B207CE-8FBB-DE4C-8F87-92EEA73BA8C8}" srcOrd="1" destOrd="0" presId="urn:microsoft.com/office/officeart/2005/8/layout/chevron2"/>
    <dgm:cxn modelId="{A4874BA3-85F8-DB42-A5D0-F2737F2D2CCB}" type="presParOf" srcId="{E95DEFE7-1D8C-4781-B897-BBD6AFCFF65B}" destId="{23F0E2E4-3FEF-C646-B9DB-34EC63EA3D82}" srcOrd="5" destOrd="0" presId="urn:microsoft.com/office/officeart/2005/8/layout/chevron2"/>
    <dgm:cxn modelId="{7C592252-C28A-EC4A-B7DE-A57C01AE9713}" type="presParOf" srcId="{E95DEFE7-1D8C-4781-B897-BBD6AFCFF65B}" destId="{9BB86DF4-98C8-4849-953C-B3BC7C10189B}" srcOrd="6" destOrd="0" presId="urn:microsoft.com/office/officeart/2005/8/layout/chevron2"/>
    <dgm:cxn modelId="{598BA9B4-7851-B244-931C-82C4FA44BAB2}" type="presParOf" srcId="{9BB86DF4-98C8-4849-953C-B3BC7C10189B}" destId="{B26D2025-AD42-9E43-9674-B46ED7FD633E}" srcOrd="0" destOrd="0" presId="urn:microsoft.com/office/officeart/2005/8/layout/chevron2"/>
    <dgm:cxn modelId="{01ECA764-2DDA-484F-88BD-A4FBB48354A0}" type="presParOf" srcId="{9BB86DF4-98C8-4849-953C-B3BC7C10189B}" destId="{0BE55BF3-8181-9440-BD09-811CD93B689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1154-5731-4FDF-AC56-F291AEF0015B}">
      <dsp:nvSpPr>
        <dsp:cNvPr id="0" name=""/>
        <dsp:cNvSpPr/>
      </dsp:nvSpPr>
      <dsp:spPr>
        <a:xfrm rot="5400000">
          <a:off x="-196374" y="202379"/>
          <a:ext cx="1309165"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1997</a:t>
          </a:r>
          <a:endParaRPr lang="fr-FR" sz="1700" kern="1200" dirty="0"/>
        </a:p>
      </dsp:txBody>
      <dsp:txXfrm rot="-5400000">
        <a:off x="2" y="464212"/>
        <a:ext cx="916415" cy="392750"/>
      </dsp:txXfrm>
    </dsp:sp>
    <dsp:sp modelId="{7F17D164-84BA-4764-86C8-2633A57BABE9}">
      <dsp:nvSpPr>
        <dsp:cNvPr id="0" name=""/>
        <dsp:cNvSpPr/>
      </dsp:nvSpPr>
      <dsp:spPr>
        <a:xfrm rot="5400000">
          <a:off x="3556993" y="-2634572"/>
          <a:ext cx="850957"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WAP Forum</a:t>
          </a:r>
          <a:endParaRPr lang="fr-FR" sz="2200" kern="1200" dirty="0"/>
        </a:p>
      </dsp:txBody>
      <dsp:txXfrm rot="-5400000">
        <a:off x="916416" y="47545"/>
        <a:ext cx="6090572" cy="767877"/>
      </dsp:txXfrm>
    </dsp:sp>
    <dsp:sp modelId="{A46D0DE9-E70C-4651-B840-764576A9CE30}">
      <dsp:nvSpPr>
        <dsp:cNvPr id="0" name=""/>
        <dsp:cNvSpPr/>
      </dsp:nvSpPr>
      <dsp:spPr>
        <a:xfrm rot="5400000">
          <a:off x="-196374" y="1340911"/>
          <a:ext cx="1309165"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1998</a:t>
          </a:r>
          <a:endParaRPr lang="fr-FR" sz="2200" kern="1200" dirty="0"/>
        </a:p>
      </dsp:txBody>
      <dsp:txXfrm rot="-5400000">
        <a:off x="2" y="1602744"/>
        <a:ext cx="916415" cy="392750"/>
      </dsp:txXfrm>
    </dsp:sp>
    <dsp:sp modelId="{5106CE61-C786-48D2-B9B0-BE2D4369FC1F}">
      <dsp:nvSpPr>
        <dsp:cNvPr id="0" name=""/>
        <dsp:cNvSpPr/>
      </dsp:nvSpPr>
      <dsp:spPr>
        <a:xfrm rot="5400000">
          <a:off x="3556993" y="-1496040"/>
          <a:ext cx="850957"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Wireless </a:t>
          </a:r>
          <a:r>
            <a:rPr lang="fr-FR" sz="2200" kern="1200" dirty="0" err="1" smtClean="0"/>
            <a:t>Markup</a:t>
          </a:r>
          <a:r>
            <a:rPr lang="fr-FR" sz="2200" kern="1200" dirty="0" smtClean="0"/>
            <a:t> </a:t>
          </a:r>
          <a:r>
            <a:rPr lang="fr-FR" sz="2200" kern="1200" dirty="0" err="1" smtClean="0"/>
            <a:t>Language</a:t>
          </a:r>
          <a:endParaRPr lang="fr-FR" sz="2200" kern="1200" dirty="0"/>
        </a:p>
      </dsp:txBody>
      <dsp:txXfrm rot="-5400000">
        <a:off x="916416" y="1186077"/>
        <a:ext cx="6090572" cy="767877"/>
      </dsp:txXfrm>
    </dsp:sp>
    <dsp:sp modelId="{281FC438-F9DE-4147-B08E-5C0D57EA0FDC}">
      <dsp:nvSpPr>
        <dsp:cNvPr id="0" name=""/>
        <dsp:cNvSpPr/>
      </dsp:nvSpPr>
      <dsp:spPr>
        <a:xfrm rot="5400000">
          <a:off x="-451603" y="2735917"/>
          <a:ext cx="1819621"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2002</a:t>
          </a:r>
          <a:endParaRPr lang="fr-FR" sz="2200" kern="1200" dirty="0"/>
        </a:p>
      </dsp:txBody>
      <dsp:txXfrm rot="-5400000">
        <a:off x="1" y="2742522"/>
        <a:ext cx="916415" cy="903206"/>
      </dsp:txXfrm>
    </dsp:sp>
    <dsp:sp modelId="{370F92F7-83D2-479C-A594-4263402A5D47}">
      <dsp:nvSpPr>
        <dsp:cNvPr id="0" name=""/>
        <dsp:cNvSpPr/>
      </dsp:nvSpPr>
      <dsp:spPr>
        <a:xfrm rot="5400000">
          <a:off x="3300518" y="-101034"/>
          <a:ext cx="1363906"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WAP 2.0</a:t>
          </a:r>
          <a:endParaRPr lang="fr-FR" sz="2200" kern="1200" dirty="0"/>
        </a:p>
        <a:p>
          <a:pPr marL="228600" lvl="1" indent="-228600" algn="l" defTabSz="977900">
            <a:lnSpc>
              <a:spcPct val="90000"/>
            </a:lnSpc>
            <a:spcBef>
              <a:spcPct val="0"/>
            </a:spcBef>
            <a:spcAft>
              <a:spcPct val="15000"/>
            </a:spcAft>
            <a:buChar char="••"/>
          </a:pPr>
          <a:r>
            <a:rPr lang="fr-FR" sz="2200" kern="1200" dirty="0" smtClean="0"/>
            <a:t>XHTML Mobile Profile</a:t>
          </a:r>
          <a:endParaRPr lang="fr-FR" sz="2200" kern="1200" dirty="0"/>
        </a:p>
        <a:p>
          <a:pPr marL="228600" lvl="1" indent="-228600" algn="l" defTabSz="977900">
            <a:lnSpc>
              <a:spcPct val="90000"/>
            </a:lnSpc>
            <a:spcBef>
              <a:spcPct val="0"/>
            </a:spcBef>
            <a:spcAft>
              <a:spcPct val="15000"/>
            </a:spcAft>
            <a:buChar char="••"/>
          </a:pPr>
          <a:r>
            <a:rPr lang="fr-FR" sz="2200" kern="1200" dirty="0" smtClean="0"/>
            <a:t>WAP Forum joins the Open Mobile Alliance</a:t>
          </a:r>
          <a:endParaRPr lang="fr-FR" sz="2200" kern="1200" dirty="0"/>
        </a:p>
      </dsp:txBody>
      <dsp:txXfrm rot="-5400000">
        <a:off x="916415" y="2349649"/>
        <a:ext cx="6065532" cy="1230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1154-5731-4FDF-AC56-F291AEF0015B}">
      <dsp:nvSpPr>
        <dsp:cNvPr id="0" name=""/>
        <dsp:cNvSpPr/>
      </dsp:nvSpPr>
      <dsp:spPr>
        <a:xfrm rot="5400000">
          <a:off x="-170284" y="174291"/>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2001</a:t>
          </a:r>
          <a:endParaRPr lang="fr-FR" sz="1700" kern="1200" dirty="0"/>
        </a:p>
      </dsp:txBody>
      <dsp:txXfrm rot="-5400000">
        <a:off x="2" y="401337"/>
        <a:ext cx="794661" cy="340570"/>
      </dsp:txXfrm>
    </dsp:sp>
    <dsp:sp modelId="{7F17D164-84BA-4764-86C8-2633A57BABE9}">
      <dsp:nvSpPr>
        <dsp:cNvPr id="0" name=""/>
        <dsp:cNvSpPr/>
      </dsp:nvSpPr>
      <dsp:spPr>
        <a:xfrm rot="5400000">
          <a:off x="3556772" y="-275810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XHTML Basic 1.0</a:t>
          </a:r>
          <a:endParaRPr lang="fr-FR" sz="2200" kern="1200" dirty="0"/>
        </a:p>
      </dsp:txBody>
      <dsp:txXfrm rot="-5400000">
        <a:off x="794662" y="40028"/>
        <a:ext cx="6226101" cy="665858"/>
      </dsp:txXfrm>
    </dsp:sp>
    <dsp:sp modelId="{A46D0DE9-E70C-4651-B840-764576A9CE30}">
      <dsp:nvSpPr>
        <dsp:cNvPr id="0" name=""/>
        <dsp:cNvSpPr/>
      </dsp:nvSpPr>
      <dsp:spPr>
        <a:xfrm rot="5400000">
          <a:off x="-170284" y="1161361"/>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2004</a:t>
          </a:r>
          <a:endParaRPr lang="fr-FR" sz="2200" kern="1200" dirty="0"/>
        </a:p>
      </dsp:txBody>
      <dsp:txXfrm rot="-5400000">
        <a:off x="2" y="1388407"/>
        <a:ext cx="794661" cy="340570"/>
      </dsp:txXfrm>
    </dsp:sp>
    <dsp:sp modelId="{5106CE61-C786-48D2-B9B0-BE2D4369FC1F}">
      <dsp:nvSpPr>
        <dsp:cNvPr id="0" name=""/>
        <dsp:cNvSpPr/>
      </dsp:nvSpPr>
      <dsp:spPr>
        <a:xfrm rot="5400000">
          <a:off x="3556772" y="-177103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Creation of the WHATWG</a:t>
          </a:r>
          <a:endParaRPr lang="fr-FR" sz="2200" kern="1200" dirty="0"/>
        </a:p>
      </dsp:txBody>
      <dsp:txXfrm rot="-5400000">
        <a:off x="794662" y="1027098"/>
        <a:ext cx="6226101" cy="665858"/>
      </dsp:txXfrm>
    </dsp:sp>
    <dsp:sp modelId="{7AA84958-5538-BA4D-8012-8FA3F127D4FB}">
      <dsp:nvSpPr>
        <dsp:cNvPr id="0" name=""/>
        <dsp:cNvSpPr/>
      </dsp:nvSpPr>
      <dsp:spPr>
        <a:xfrm rot="5400000">
          <a:off x="-170284" y="2148432"/>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2007</a:t>
          </a:r>
          <a:endParaRPr lang="en-US" sz="2200" kern="1200" dirty="0"/>
        </a:p>
      </dsp:txBody>
      <dsp:txXfrm rot="-5400000">
        <a:off x="2" y="2375478"/>
        <a:ext cx="794661" cy="340570"/>
      </dsp:txXfrm>
    </dsp:sp>
    <dsp:sp modelId="{F2B207CE-8FBB-DE4C-8F87-92EEA73BA8C8}">
      <dsp:nvSpPr>
        <dsp:cNvPr id="0" name=""/>
        <dsp:cNvSpPr/>
      </dsp:nvSpPr>
      <dsp:spPr>
        <a:xfrm rot="5400000">
          <a:off x="3556772" y="-78396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The W3C </a:t>
          </a:r>
          <a:r>
            <a:rPr lang="fr-FR" sz="2200" kern="1200" dirty="0" err="1" smtClean="0"/>
            <a:t>adopts</a:t>
          </a:r>
          <a:r>
            <a:rPr lang="fr-FR" sz="2200" kern="1200" dirty="0" smtClean="0"/>
            <a:t> the WHATWG HTML5</a:t>
          </a:r>
          <a:endParaRPr lang="en-US" sz="2200" kern="1200" dirty="0"/>
        </a:p>
      </dsp:txBody>
      <dsp:txXfrm rot="-5400000">
        <a:off x="794662" y="2014168"/>
        <a:ext cx="6226101" cy="665858"/>
      </dsp:txXfrm>
    </dsp:sp>
    <dsp:sp modelId="{B26D2025-AD42-9E43-9674-B46ED7FD633E}">
      <dsp:nvSpPr>
        <dsp:cNvPr id="0" name=""/>
        <dsp:cNvSpPr/>
      </dsp:nvSpPr>
      <dsp:spPr>
        <a:xfrm rot="5400000">
          <a:off x="-170284" y="3135502"/>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2008</a:t>
          </a:r>
          <a:endParaRPr lang="en-US" sz="2200" kern="1200" dirty="0"/>
        </a:p>
      </dsp:txBody>
      <dsp:txXfrm rot="-5400000">
        <a:off x="2" y="3362548"/>
        <a:ext cx="794661" cy="340570"/>
      </dsp:txXfrm>
    </dsp:sp>
    <dsp:sp modelId="{0BE55BF3-8181-9440-BD09-811CD93B6890}">
      <dsp:nvSpPr>
        <dsp:cNvPr id="0" name=""/>
        <dsp:cNvSpPr/>
      </dsp:nvSpPr>
      <dsp:spPr>
        <a:xfrm rot="5400000">
          <a:off x="3556772" y="203106"/>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XHTML Basic 1.1</a:t>
          </a:r>
          <a:endParaRPr lang="en-US" sz="2200" kern="1200" dirty="0"/>
        </a:p>
        <a:p>
          <a:pPr marL="228600" lvl="1" indent="-228600" algn="l" defTabSz="977900">
            <a:lnSpc>
              <a:spcPct val="90000"/>
            </a:lnSpc>
            <a:spcBef>
              <a:spcPct val="0"/>
            </a:spcBef>
            <a:spcAft>
              <a:spcPct val="15000"/>
            </a:spcAft>
            <a:buChar char="••"/>
          </a:pPr>
          <a:r>
            <a:rPr lang="en-US" sz="2200" kern="1200" dirty="0" smtClean="0"/>
            <a:t>XHTML MP 1.2</a:t>
          </a:r>
          <a:endParaRPr lang="en-US" sz="2200" kern="1200" dirty="0"/>
        </a:p>
      </dsp:txBody>
      <dsp:txXfrm rot="-5400000">
        <a:off x="794662" y="3001238"/>
        <a:ext cx="6226101" cy="6658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3/19/13</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3/19/13</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dirty="0" smtClean="0">
                <a:ea typeface="ＭＳ Ｐゴシック" charset="0"/>
                <a:cs typeface="ＭＳ Ｐゴシック" charset="0"/>
              </a:rPr>
              <a:t> </a:t>
            </a:r>
          </a:p>
          <a:p>
            <a:pPr defTabSz="461963" eaLnBrk="1" hangingPunct="1">
              <a:spcBef>
                <a:spcPct val="0"/>
              </a:spcBef>
            </a:pPr>
            <a:endParaRPr lang="fr-FR" dirty="0" smtClean="0">
              <a:latin typeface="Arial" pitchFamily="34" charset="0"/>
              <a:ea typeface="ＭＳ Ｐゴシック" pitchFamily="34" charset="-128"/>
            </a:endParaRPr>
          </a:p>
          <a:p>
            <a:pPr defTabSz="461963" eaLnBrk="1" hangingPunct="1">
              <a:spcBef>
                <a:spcPct val="0"/>
              </a:spcBef>
            </a:pPr>
            <a:endParaRPr lang="fr-FR" dirty="0" smtClean="0">
              <a:latin typeface="Arial" pitchFamily="34" charset="0"/>
              <a:ea typeface="ＭＳ Ｐゴシック" pitchFamily="34" charset="-128"/>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much</a:t>
            </a:r>
            <a:r>
              <a:rPr lang="en-US" baseline="0" dirty="0" smtClean="0"/>
              <a:t> different specifications, so much different display resolution, one common point : The </a:t>
            </a:r>
            <a:r>
              <a:rPr lang="en-US" baseline="0" smtClean="0"/>
              <a:t>Web Browser </a:t>
            </a:r>
            <a:r>
              <a:rPr lang="en-US" baseline="0"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http://www.w3.org/TR/mobile-</a:t>
            </a:r>
            <a:r>
              <a:rPr lang="en-US" dirty="0" err="1" smtClean="0"/>
              <a:t>bp</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http://www.w3.org/TR/mobile-</a:t>
            </a:r>
            <a:r>
              <a:rPr lang="en-US" dirty="0" err="1" smtClean="0"/>
              <a:t>bp</a:t>
            </a:r>
            <a:r>
              <a:rPr lang="en-US"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read the 1JWB course for more information.</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a:t>
            </a:r>
            <a:r>
              <a:rPr lang="en-US" dirty="0" err="1" smtClean="0"/>
              <a:t>www.web-tambouille.fr</a:t>
            </a:r>
            <a:r>
              <a:rPr lang="en-US" dirty="0" smtClean="0"/>
              <a:t>/2011/09/18/optimiser-votre-site-web-sur-mobile-jug-summer-camp-2011-slides.html</a:t>
            </a:r>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HTML file + 2</a:t>
            </a:r>
            <a:r>
              <a:rPr lang="en-US" baseline="0" dirty="0" smtClean="0"/>
              <a:t> JS file + 1 CSS file = 4 call</a:t>
            </a:r>
          </a:p>
          <a:p>
            <a:r>
              <a:rPr lang="en-US" baseline="0" dirty="0" smtClean="0"/>
              <a:t>YouTube = ~37 requests</a:t>
            </a:r>
          </a:p>
          <a:p>
            <a:endParaRPr lang="en-US" baseline="0" dirty="0" smtClean="0"/>
          </a:p>
          <a:p>
            <a:r>
              <a:rPr lang="en-US" baseline="0" dirty="0" smtClean="0"/>
              <a:t>So, if you are in the Parisian subway with EDGE, how many time to load the page ? :-)</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91</a:t>
            </a:fld>
            <a:endParaRPr lang="en-US"/>
          </a:p>
        </p:txBody>
      </p:sp>
    </p:spTree>
    <p:extLst>
      <p:ext uri="{BB962C8B-B14F-4D97-AF65-F5344CB8AC3E}">
        <p14:creationId xmlns:p14="http://schemas.microsoft.com/office/powerpoint/2010/main" val="300886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3/19/13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3/19/13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3/19/13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3/19/13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3/19/13</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3/19/13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3/19/13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3/19/13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3/19/13</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3/19/13</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3/19/13</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3/19/13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3/19/13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hyperlink" Target="http://m.website.fr" TargetMode="External"/><Relationship Id="rId4" Type="http://schemas.openxmlformats.org/officeDocument/2006/relationships/hyperlink" Target="http://website.mobi" TargetMode="External"/><Relationship Id="rId5" Type="http://schemas.openxmlformats.org/officeDocument/2006/relationships/hyperlink" Target="http://website.fr/mobile" TargetMode="External"/><Relationship Id="rId6" Type="http://schemas.openxmlformats.org/officeDocument/2006/relationships/hyperlink" Target="http://website.fr" TargetMode="Externa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hyperlink" Target="http://voyages-sncf.mobi" TargetMode="External"/><Relationship Id="rId4" Type="http://schemas.openxmlformats.org/officeDocument/2006/relationships/hyperlink" Target="http://voyages-sncf.com" TargetMode="External"/><Relationship Id="rId5" Type="http://schemas.openxmlformats.org/officeDocument/2006/relationships/image" Target="../media/image9.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hyperlink" Target="http://quirktools.com/screenfly/"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jquerymobile.com/demos/" TargetMode="External"/><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5.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1969770"/>
          </a:xfrm>
          <a:prstGeom prst="rect">
            <a:avLst/>
          </a:prstGeom>
          <a:noFill/>
        </p:spPr>
        <p:txBody>
          <a:bodyPr>
            <a:spAutoFit/>
          </a:bodyPr>
          <a:lstStyle/>
          <a:p>
            <a:pPr>
              <a:defRPr/>
            </a:pPr>
            <a:r>
              <a:rPr lang="en-US" sz="3200" dirty="0" smtClean="0">
                <a:latin typeface="Myriad Pro"/>
                <a:ea typeface="MS PGothic" charset="0"/>
                <a:cs typeface="Myriad Pro"/>
              </a:rPr>
              <a:t>Web Mobile</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Develop web applications </a:t>
            </a:r>
          </a:p>
          <a:p>
            <a:pPr>
              <a:defRPr/>
            </a:pPr>
            <a:r>
              <a:rPr lang="en-US" dirty="0" smtClean="0">
                <a:solidFill>
                  <a:schemeClr val="tx1">
                    <a:lumMod val="95000"/>
                    <a:lumOff val="5000"/>
                  </a:schemeClr>
                </a:solidFill>
                <a:latin typeface="Verdana" charset="0"/>
                <a:ea typeface="ＭＳ Ｐゴシック" charset="0"/>
                <a:cs typeface="ＭＳ Ｐゴシック" charset="0"/>
              </a:rPr>
              <a:t>for mobile devices</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5796136" y="2045744"/>
            <a:ext cx="3074020" cy="32600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HTC Dream -</a:t>
            </a:r>
          </a:p>
          <a:p>
            <a:pPr algn="r"/>
            <a:r>
              <a:rPr lang="en-US" sz="2400" dirty="0" smtClean="0"/>
              <a:t>The first commercialized Android phone.</a:t>
            </a:r>
          </a:p>
          <a:p>
            <a:pPr algn="r"/>
            <a:r>
              <a:rPr lang="en-US" sz="2400" dirty="0" smtClean="0"/>
              <a:t>Released in October 2008.</a:t>
            </a:r>
            <a:endParaRPr lang="en-US" sz="2400" dirty="0"/>
          </a:p>
        </p:txBody>
      </p:sp>
      <p:sp>
        <p:nvSpPr>
          <p:cNvPr id="6" name="TextBox 5"/>
          <p:cNvSpPr txBox="1"/>
          <p:nvPr/>
        </p:nvSpPr>
        <p:spPr>
          <a:xfrm>
            <a:off x="4427984" y="2966670"/>
            <a:ext cx="5148064" cy="2339102"/>
          </a:xfrm>
          <a:prstGeom prst="rect">
            <a:avLst/>
          </a:prstGeom>
          <a:noFill/>
        </p:spPr>
        <p:txBody>
          <a:bodyPr wrap="square" rtlCol="0">
            <a:spAutoFit/>
          </a:bodyPr>
          <a:lstStyle/>
          <a:p>
            <a:r>
              <a:rPr lang="en-US" sz="2000" b="1" dirty="0" smtClean="0"/>
              <a:t>Specifications:</a:t>
            </a:r>
          </a:p>
          <a:p>
            <a:r>
              <a:rPr lang="en-US" dirty="0" smtClean="0"/>
              <a:t>Operating System: Android 1.5 (Cupcake)</a:t>
            </a:r>
          </a:p>
          <a:p>
            <a:r>
              <a:rPr lang="en-US" dirty="0" smtClean="0"/>
              <a:t>CPU Clock: 528Mhz</a:t>
            </a:r>
          </a:p>
          <a:p>
            <a:r>
              <a:rPr lang="en-US" dirty="0" smtClean="0"/>
              <a:t>RAM: 192MB</a:t>
            </a:r>
          </a:p>
          <a:p>
            <a:r>
              <a:rPr lang="en-US" dirty="0" smtClean="0"/>
              <a:t>Storage: 256MB</a:t>
            </a:r>
          </a:p>
          <a:p>
            <a:r>
              <a:rPr lang="en-US" dirty="0" smtClean="0"/>
              <a:t>Removable storage: Up to 16GB </a:t>
            </a:r>
            <a:r>
              <a:rPr lang="en-US" dirty="0" err="1" smtClean="0"/>
              <a:t>microSD</a:t>
            </a:r>
            <a:endParaRPr lang="en-US" dirty="0" smtClean="0"/>
          </a:p>
          <a:p>
            <a:r>
              <a:rPr lang="en-US" dirty="0" smtClean="0"/>
              <a:t>Display Diagonal: 3.2”</a:t>
            </a:r>
          </a:p>
          <a:p>
            <a:r>
              <a:rPr lang="en-US" dirty="0" smtClean="0"/>
              <a:t>Display Resolution: 320 x 480</a:t>
            </a:r>
            <a:endParaRPr lang="en-US" dirty="0"/>
          </a:p>
        </p:txBody>
      </p:sp>
      <p:pic>
        <p:nvPicPr>
          <p:cNvPr id="2" name="Picture 1"/>
          <p:cNvPicPr>
            <a:picLocks noChangeAspect="1"/>
          </p:cNvPicPr>
          <p:nvPr/>
        </p:nvPicPr>
        <p:blipFill>
          <a:blip r:embed="rId4"/>
          <a:stretch>
            <a:fillRect/>
          </a:stretch>
        </p:blipFill>
        <p:spPr>
          <a:xfrm>
            <a:off x="179512" y="1561356"/>
            <a:ext cx="4092268" cy="3417044"/>
          </a:xfrm>
          <a:prstGeom prst="rect">
            <a:avLst/>
          </a:prstGeom>
        </p:spPr>
      </p:pic>
    </p:spTree>
    <p:extLst>
      <p:ext uri="{BB962C8B-B14F-4D97-AF65-F5344CB8AC3E}">
        <p14:creationId xmlns:p14="http://schemas.microsoft.com/office/powerpoint/2010/main" val="19224085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489348"/>
            <a:ext cx="6264696" cy="1569660"/>
          </a:xfrm>
          <a:prstGeom prst="rect">
            <a:avLst/>
          </a:prstGeom>
          <a:noFill/>
        </p:spPr>
        <p:txBody>
          <a:bodyPr wrap="square" rtlCol="0">
            <a:spAutoFit/>
          </a:bodyPr>
          <a:lstStyle/>
          <a:p>
            <a:pPr algn="r"/>
            <a:r>
              <a:rPr lang="en-US" sz="2400" b="1" dirty="0" smtClean="0"/>
              <a:t>Nokia </a:t>
            </a:r>
            <a:r>
              <a:rPr lang="en-US" sz="2400" b="1" dirty="0" err="1" smtClean="0"/>
              <a:t>Lumia</a:t>
            </a:r>
            <a:r>
              <a:rPr lang="en-US" sz="2400" b="1" dirty="0" smtClean="0"/>
              <a:t> 800 -</a:t>
            </a:r>
          </a:p>
          <a:p>
            <a:pPr algn="r"/>
            <a:r>
              <a:rPr lang="en-US" sz="2400" dirty="0" smtClean="0"/>
              <a:t>The first Windows Phone 7 success (?) </a:t>
            </a:r>
          </a:p>
          <a:p>
            <a:pPr algn="r"/>
            <a:r>
              <a:rPr lang="en-US" sz="2400" dirty="0" smtClean="0"/>
              <a:t>and the reborn of Nokia.</a:t>
            </a:r>
          </a:p>
          <a:p>
            <a:pPr algn="r"/>
            <a:r>
              <a:rPr lang="en-US" sz="2400" dirty="0" smtClean="0"/>
              <a:t>Released in October 2011.</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Windows Phone 7</a:t>
            </a:r>
          </a:p>
          <a:p>
            <a:r>
              <a:rPr lang="en-US" dirty="0" smtClean="0"/>
              <a:t>CPU Clock: 1,4Ghz</a:t>
            </a:r>
          </a:p>
          <a:p>
            <a:r>
              <a:rPr lang="en-US" dirty="0" smtClean="0"/>
              <a:t>RAM: 512MB</a:t>
            </a:r>
          </a:p>
          <a:p>
            <a:r>
              <a:rPr lang="en-US" dirty="0" smtClean="0"/>
              <a:t>Storage: 16GB</a:t>
            </a:r>
          </a:p>
          <a:p>
            <a:r>
              <a:rPr lang="en-US" dirty="0" smtClean="0"/>
              <a:t>Display Diagonal: 3.7”</a:t>
            </a:r>
          </a:p>
          <a:p>
            <a:r>
              <a:rPr lang="en-US" dirty="0" smtClean="0"/>
              <a:t>Display Resolution: 480 x 800</a:t>
            </a:r>
            <a:endParaRPr lang="en-US" dirty="0"/>
          </a:p>
        </p:txBody>
      </p:sp>
      <p:pic>
        <p:nvPicPr>
          <p:cNvPr id="2" name="Picture 1"/>
          <p:cNvPicPr>
            <a:picLocks noChangeAspect="1"/>
          </p:cNvPicPr>
          <p:nvPr/>
        </p:nvPicPr>
        <p:blipFill rotWithShape="1">
          <a:blip r:embed="rId4"/>
          <a:srcRect l="19373" r="20970"/>
          <a:stretch/>
        </p:blipFill>
        <p:spPr>
          <a:xfrm>
            <a:off x="395536" y="1109588"/>
            <a:ext cx="2374434" cy="3980160"/>
          </a:xfrm>
          <a:prstGeom prst="rect">
            <a:avLst/>
          </a:prstGeom>
        </p:spPr>
      </p:pic>
    </p:spTree>
    <p:extLst>
      <p:ext uri="{BB962C8B-B14F-4D97-AF65-F5344CB8AC3E}">
        <p14:creationId xmlns:p14="http://schemas.microsoft.com/office/powerpoint/2010/main" val="24311099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345332"/>
            <a:ext cx="6264696" cy="1200328"/>
          </a:xfrm>
          <a:prstGeom prst="rect">
            <a:avLst/>
          </a:prstGeom>
          <a:noFill/>
        </p:spPr>
        <p:txBody>
          <a:bodyPr wrap="square" rtlCol="0">
            <a:spAutoFit/>
          </a:bodyPr>
          <a:lstStyle/>
          <a:p>
            <a:pPr algn="r"/>
            <a:r>
              <a:rPr lang="en-US" sz="2400" b="1" dirty="0" smtClean="0"/>
              <a:t>Samsung Galaxy S III -</a:t>
            </a:r>
          </a:p>
          <a:p>
            <a:pPr algn="r"/>
            <a:r>
              <a:rPr lang="en-US" sz="2400" dirty="0" smtClean="0"/>
              <a:t>A true concurrent for the iPhone.</a:t>
            </a:r>
          </a:p>
          <a:p>
            <a:pPr algn="r"/>
            <a:r>
              <a:rPr lang="en-US" sz="2400" dirty="0" smtClean="0"/>
              <a:t>Released in May 2012.</a:t>
            </a:r>
            <a:endParaRPr lang="en-US" sz="2400" dirty="0"/>
          </a:p>
        </p:txBody>
      </p:sp>
      <p:sp>
        <p:nvSpPr>
          <p:cNvPr id="6" name="TextBox 5"/>
          <p:cNvSpPr txBox="1"/>
          <p:nvPr/>
        </p:nvSpPr>
        <p:spPr>
          <a:xfrm>
            <a:off x="3563888" y="2966670"/>
            <a:ext cx="4860032" cy="2339102"/>
          </a:xfrm>
          <a:prstGeom prst="rect">
            <a:avLst/>
          </a:prstGeom>
          <a:noFill/>
        </p:spPr>
        <p:txBody>
          <a:bodyPr wrap="square" rtlCol="0">
            <a:spAutoFit/>
          </a:bodyPr>
          <a:lstStyle/>
          <a:p>
            <a:r>
              <a:rPr lang="en-US" sz="2000" b="1" dirty="0" smtClean="0"/>
              <a:t>Specifications:</a:t>
            </a:r>
          </a:p>
          <a:p>
            <a:r>
              <a:rPr lang="en-US" dirty="0" smtClean="0"/>
              <a:t>Operating System: Android 4.0.4</a:t>
            </a:r>
          </a:p>
          <a:p>
            <a:r>
              <a:rPr lang="en-US" dirty="0" smtClean="0"/>
              <a:t>CPU Clock</a:t>
            </a:r>
            <a:r>
              <a:rPr lang="en-US" dirty="0"/>
              <a:t>: Quad-core 1.4 </a:t>
            </a:r>
            <a:r>
              <a:rPr lang="en-US" dirty="0" smtClean="0"/>
              <a:t>GHz</a:t>
            </a:r>
          </a:p>
          <a:p>
            <a:r>
              <a:rPr lang="en-US" dirty="0" smtClean="0"/>
              <a:t>RAM: 1GB</a:t>
            </a:r>
          </a:p>
          <a:p>
            <a:r>
              <a:rPr lang="en-US" dirty="0"/>
              <a:t>Storage: </a:t>
            </a:r>
            <a:r>
              <a:rPr lang="en-US" dirty="0" smtClean="0"/>
              <a:t>16/32/64GB</a:t>
            </a:r>
            <a:endParaRPr lang="en-US" dirty="0"/>
          </a:p>
          <a:p>
            <a:r>
              <a:rPr lang="en-US" dirty="0"/>
              <a:t>Removable storage: Up to </a:t>
            </a:r>
            <a:r>
              <a:rPr lang="en-US" dirty="0" smtClean="0"/>
              <a:t>64GB </a:t>
            </a:r>
            <a:r>
              <a:rPr lang="en-US" dirty="0" err="1" smtClean="0"/>
              <a:t>microSD</a:t>
            </a:r>
            <a:endParaRPr lang="en-US" dirty="0" smtClean="0"/>
          </a:p>
          <a:p>
            <a:r>
              <a:rPr lang="en-US" dirty="0" smtClean="0"/>
              <a:t>Display Diagonal: 4.8”</a:t>
            </a:r>
          </a:p>
          <a:p>
            <a:r>
              <a:rPr lang="en-US" dirty="0" smtClean="0"/>
              <a:t>Display Resolution: 720 x 1280</a:t>
            </a:r>
            <a:endParaRPr lang="en-US" dirty="0"/>
          </a:p>
        </p:txBody>
      </p:sp>
      <p:pic>
        <p:nvPicPr>
          <p:cNvPr id="9" name="Picture 8" descr="Screen Shot 2012-09-25 at 6.36.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144743"/>
            <a:ext cx="3202898" cy="4161029"/>
          </a:xfrm>
          <a:prstGeom prst="rect">
            <a:avLst/>
          </a:prstGeom>
        </p:spPr>
      </p:pic>
    </p:spTree>
    <p:extLst>
      <p:ext uri="{BB962C8B-B14F-4D97-AF65-F5344CB8AC3E}">
        <p14:creationId xmlns:p14="http://schemas.microsoft.com/office/powerpoint/2010/main" val="4830745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345332"/>
            <a:ext cx="6264696" cy="1200328"/>
          </a:xfrm>
          <a:prstGeom prst="rect">
            <a:avLst/>
          </a:prstGeom>
          <a:noFill/>
        </p:spPr>
        <p:txBody>
          <a:bodyPr wrap="square" rtlCol="0">
            <a:spAutoFit/>
          </a:bodyPr>
          <a:lstStyle/>
          <a:p>
            <a:pPr algn="r"/>
            <a:r>
              <a:rPr lang="en-US" sz="2400" b="1" dirty="0" smtClean="0"/>
              <a:t>Apple iPhone 5 -</a:t>
            </a:r>
          </a:p>
          <a:p>
            <a:pPr algn="r"/>
            <a:r>
              <a:rPr lang="en-US" sz="2400" dirty="0" smtClean="0"/>
              <a:t>The last Apple smartphone.</a:t>
            </a:r>
          </a:p>
          <a:p>
            <a:pPr algn="r"/>
            <a:r>
              <a:rPr lang="en-US" sz="2400" dirty="0" smtClean="0"/>
              <a:t>Released in September 2012.</a:t>
            </a:r>
            <a:endParaRPr lang="en-US" sz="2400" dirty="0"/>
          </a:p>
        </p:txBody>
      </p:sp>
      <p:sp>
        <p:nvSpPr>
          <p:cNvPr id="6" name="TextBox 5"/>
          <p:cNvSpPr txBox="1"/>
          <p:nvPr/>
        </p:nvSpPr>
        <p:spPr>
          <a:xfrm>
            <a:off x="3563888" y="3217540"/>
            <a:ext cx="4860032" cy="2062103"/>
          </a:xfrm>
          <a:prstGeom prst="rect">
            <a:avLst/>
          </a:prstGeom>
          <a:noFill/>
        </p:spPr>
        <p:txBody>
          <a:bodyPr wrap="square" rtlCol="0">
            <a:spAutoFit/>
          </a:bodyPr>
          <a:lstStyle/>
          <a:p>
            <a:r>
              <a:rPr lang="en-US" sz="2000" b="1" dirty="0" smtClean="0"/>
              <a:t>Specifications:</a:t>
            </a:r>
          </a:p>
          <a:p>
            <a:r>
              <a:rPr lang="en-US" dirty="0" smtClean="0"/>
              <a:t>Operating System: </a:t>
            </a:r>
            <a:r>
              <a:rPr lang="en-US" dirty="0" err="1" smtClean="0"/>
              <a:t>iOS</a:t>
            </a:r>
            <a:r>
              <a:rPr lang="en-US" dirty="0" smtClean="0"/>
              <a:t> 6</a:t>
            </a:r>
          </a:p>
          <a:p>
            <a:r>
              <a:rPr lang="en-US" dirty="0" smtClean="0"/>
              <a:t>CPU Clock</a:t>
            </a:r>
            <a:r>
              <a:rPr lang="en-US" dirty="0"/>
              <a:t>: </a:t>
            </a:r>
            <a:r>
              <a:rPr lang="en-US" dirty="0" smtClean="0"/>
              <a:t>Dual-</a:t>
            </a:r>
            <a:r>
              <a:rPr lang="en-US" dirty="0"/>
              <a:t>core </a:t>
            </a:r>
            <a:r>
              <a:rPr lang="en-US" dirty="0" smtClean="0"/>
              <a:t>1.2 GHz</a:t>
            </a:r>
          </a:p>
          <a:p>
            <a:r>
              <a:rPr lang="en-US" dirty="0" smtClean="0"/>
              <a:t>RAM: 1GB</a:t>
            </a:r>
          </a:p>
          <a:p>
            <a:r>
              <a:rPr lang="en-US" dirty="0"/>
              <a:t>Storage: </a:t>
            </a:r>
            <a:r>
              <a:rPr lang="en-US" dirty="0" smtClean="0"/>
              <a:t>16/32/64GB</a:t>
            </a:r>
            <a:endParaRPr lang="en-US" dirty="0"/>
          </a:p>
          <a:p>
            <a:r>
              <a:rPr lang="en-US" dirty="0" smtClean="0"/>
              <a:t>Display Diagonal: 4.0”</a:t>
            </a:r>
          </a:p>
          <a:p>
            <a:r>
              <a:rPr lang="en-US" dirty="0" smtClean="0"/>
              <a:t>Display Resolution: 640 x 1136</a:t>
            </a:r>
            <a:endParaRPr lang="en-US" dirty="0"/>
          </a:p>
        </p:txBody>
      </p:sp>
      <p:pic>
        <p:nvPicPr>
          <p:cNvPr id="2" name="Picture 1"/>
          <p:cNvPicPr>
            <a:picLocks noChangeAspect="1"/>
          </p:cNvPicPr>
          <p:nvPr/>
        </p:nvPicPr>
        <p:blipFill>
          <a:blip r:embed="rId4"/>
          <a:stretch>
            <a:fillRect/>
          </a:stretch>
        </p:blipFill>
        <p:spPr>
          <a:xfrm>
            <a:off x="467544" y="1201316"/>
            <a:ext cx="2619668" cy="4081636"/>
          </a:xfrm>
          <a:prstGeom prst="rect">
            <a:avLst/>
          </a:prstGeom>
        </p:spPr>
      </p:pic>
    </p:spTree>
    <p:extLst>
      <p:ext uri="{BB962C8B-B14F-4D97-AF65-F5344CB8AC3E}">
        <p14:creationId xmlns:p14="http://schemas.microsoft.com/office/powerpoint/2010/main" val="31933233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Evolution of Mobile Networks</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7" name="Table 6"/>
          <p:cNvGraphicFramePr>
            <a:graphicFrameLocks noGrp="1"/>
          </p:cNvGraphicFramePr>
          <p:nvPr>
            <p:extLst>
              <p:ext uri="{D42A27DB-BD31-4B8C-83A1-F6EECF244321}">
                <p14:modId xmlns:p14="http://schemas.microsoft.com/office/powerpoint/2010/main" val="3598860823"/>
              </p:ext>
            </p:extLst>
          </p:nvPr>
        </p:nvGraphicFramePr>
        <p:xfrm>
          <a:off x="683568" y="2137420"/>
          <a:ext cx="5256584" cy="2808312"/>
        </p:xfrm>
        <a:graphic>
          <a:graphicData uri="http://schemas.openxmlformats.org/drawingml/2006/table">
            <a:tbl>
              <a:tblPr firstRow="1" firstCol="1" bandRow="1">
                <a:tableStyleId>{5C22544A-7EE6-4342-B048-85BDC9FD1C3A}</a:tableStyleId>
              </a:tblPr>
              <a:tblGrid>
                <a:gridCol w="2628292"/>
                <a:gridCol w="2628292"/>
              </a:tblGrid>
              <a:tr h="468052">
                <a:tc>
                  <a:txBody>
                    <a:bodyPr/>
                    <a:lstStyle/>
                    <a:p>
                      <a:endParaRPr lang="en-US" dirty="0"/>
                    </a:p>
                  </a:txBody>
                  <a:tcPr/>
                </a:tc>
                <a:tc>
                  <a:txBody>
                    <a:bodyPr/>
                    <a:lstStyle/>
                    <a:p>
                      <a:pPr algn="ctr"/>
                      <a:r>
                        <a:rPr lang="en-US" dirty="0" smtClean="0"/>
                        <a:t>Data rates</a:t>
                      </a:r>
                      <a:endParaRPr lang="en-US" dirty="0"/>
                    </a:p>
                  </a:txBody>
                  <a:tcPr/>
                </a:tc>
              </a:tr>
              <a:tr h="468052">
                <a:tc>
                  <a:txBody>
                    <a:bodyPr/>
                    <a:lstStyle/>
                    <a:p>
                      <a:r>
                        <a:rPr lang="en-US" dirty="0" smtClean="0"/>
                        <a:t>GPRS (2.5G)</a:t>
                      </a:r>
                      <a:endParaRPr lang="en-US" dirty="0"/>
                    </a:p>
                  </a:txBody>
                  <a:tcPr/>
                </a:tc>
                <a:tc>
                  <a:txBody>
                    <a:bodyPr/>
                    <a:lstStyle/>
                    <a:p>
                      <a:pPr algn="ctr"/>
                      <a:r>
                        <a:rPr lang="en-US" dirty="0" smtClean="0"/>
                        <a:t>~ 50 Kbit/s</a:t>
                      </a:r>
                      <a:endParaRPr lang="en-US" dirty="0"/>
                    </a:p>
                  </a:txBody>
                  <a:tcPr/>
                </a:tc>
              </a:tr>
              <a:tr h="468052">
                <a:tc>
                  <a:txBody>
                    <a:bodyPr/>
                    <a:lstStyle/>
                    <a:p>
                      <a:r>
                        <a:rPr lang="en-US" dirty="0" smtClean="0"/>
                        <a:t>EDGE (2.75G)</a:t>
                      </a:r>
                      <a:endParaRPr lang="en-US" dirty="0"/>
                    </a:p>
                  </a:txBody>
                  <a:tcPr/>
                </a:tc>
                <a:tc>
                  <a:txBody>
                    <a:bodyPr/>
                    <a:lstStyle/>
                    <a:p>
                      <a:pPr algn="ctr"/>
                      <a:r>
                        <a:rPr lang="en-US" dirty="0" smtClean="0"/>
                        <a:t>~ 64 Kbit/s</a:t>
                      </a:r>
                      <a:endParaRPr lang="en-US" dirty="0"/>
                    </a:p>
                  </a:txBody>
                  <a:tcPr/>
                </a:tc>
              </a:tr>
              <a:tr h="468052">
                <a:tc>
                  <a:txBody>
                    <a:bodyPr/>
                    <a:lstStyle/>
                    <a:p>
                      <a:r>
                        <a:rPr lang="en-US" dirty="0" smtClean="0"/>
                        <a:t>UMTS (3G)</a:t>
                      </a:r>
                      <a:endParaRPr lang="en-US" dirty="0"/>
                    </a:p>
                  </a:txBody>
                  <a:tcPr/>
                </a:tc>
                <a:tc>
                  <a:txBody>
                    <a:bodyPr/>
                    <a:lstStyle/>
                    <a:p>
                      <a:pPr algn="ctr"/>
                      <a:r>
                        <a:rPr lang="en-US" dirty="0" smtClean="0"/>
                        <a:t>144</a:t>
                      </a:r>
                      <a:r>
                        <a:rPr lang="en-US" baseline="0" dirty="0" smtClean="0"/>
                        <a:t> - 2048 K</a:t>
                      </a:r>
                      <a:r>
                        <a:rPr lang="en-US" dirty="0" smtClean="0"/>
                        <a:t>bit/s</a:t>
                      </a:r>
                      <a:endParaRPr lang="en-US" dirty="0"/>
                    </a:p>
                  </a:txBody>
                  <a:tcPr/>
                </a:tc>
              </a:tr>
              <a:tr h="468052">
                <a:tc>
                  <a:txBody>
                    <a:bodyPr/>
                    <a:lstStyle/>
                    <a:p>
                      <a:r>
                        <a:rPr lang="en-US" dirty="0" smtClean="0"/>
                        <a:t>HSDPA</a:t>
                      </a:r>
                      <a:r>
                        <a:rPr lang="en-US" baseline="0" dirty="0" smtClean="0"/>
                        <a:t> (</a:t>
                      </a:r>
                      <a:r>
                        <a:rPr lang="en-US" dirty="0" smtClean="0"/>
                        <a:t>3.5G)</a:t>
                      </a:r>
                      <a:endParaRPr lang="en-US" dirty="0"/>
                    </a:p>
                  </a:txBody>
                  <a:tcPr/>
                </a:tc>
                <a:tc>
                  <a:txBody>
                    <a:bodyPr/>
                    <a:lstStyle/>
                    <a:p>
                      <a:pPr algn="ctr"/>
                      <a:r>
                        <a:rPr lang="en-US" dirty="0" smtClean="0"/>
                        <a:t>3.6 - 7.2 Mbit/s</a:t>
                      </a:r>
                      <a:endParaRPr lang="en-US" dirty="0"/>
                    </a:p>
                  </a:txBody>
                  <a:tcPr/>
                </a:tc>
              </a:tr>
              <a:tr h="468052">
                <a:tc>
                  <a:txBody>
                    <a:bodyPr/>
                    <a:lstStyle/>
                    <a:p>
                      <a:r>
                        <a:rPr lang="en-US" dirty="0" smtClean="0"/>
                        <a:t>LTE (3.9G)</a:t>
                      </a:r>
                      <a:endParaRPr lang="en-US" dirty="0"/>
                    </a:p>
                  </a:txBody>
                  <a:tcPr/>
                </a:tc>
                <a:tc>
                  <a:txBody>
                    <a:bodyPr/>
                    <a:lstStyle/>
                    <a:p>
                      <a:pPr algn="ctr"/>
                      <a:r>
                        <a:rPr lang="en-US" dirty="0" smtClean="0"/>
                        <a:t>40 - 80 Mbit/s</a:t>
                      </a:r>
                      <a:endParaRPr lang="en-US" dirty="0"/>
                    </a:p>
                  </a:txBody>
                  <a:tcPr/>
                </a:tc>
              </a:tr>
            </a:tbl>
          </a:graphicData>
        </a:graphic>
      </p:graphicFrame>
      <p:pic>
        <p:nvPicPr>
          <p:cNvPr id="9" name="Picture 8"/>
          <p:cNvPicPr>
            <a:picLocks noChangeAspect="1"/>
          </p:cNvPicPr>
          <p:nvPr/>
        </p:nvPicPr>
        <p:blipFill>
          <a:blip r:embed="rId4"/>
          <a:stretch>
            <a:fillRect/>
          </a:stretch>
        </p:blipFill>
        <p:spPr>
          <a:xfrm>
            <a:off x="6444208" y="1921396"/>
            <a:ext cx="2371794" cy="3002136"/>
          </a:xfrm>
          <a:prstGeom prst="rect">
            <a:avLst/>
          </a:prstGeom>
        </p:spPr>
      </p:pic>
    </p:spTree>
    <p:extLst>
      <p:ext uri="{BB962C8B-B14F-4D97-AF65-F5344CB8AC3E}">
        <p14:creationId xmlns:p14="http://schemas.microsoft.com/office/powerpoint/2010/main" val="35127504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Mobile devices are more and more powerful</a:t>
            </a:r>
          </a:p>
          <a:p>
            <a:pPr lvl="1"/>
            <a:r>
              <a:rPr lang="en-US" dirty="0" smtClean="0"/>
              <a:t>Hardware similar to some computers not so old…</a:t>
            </a:r>
          </a:p>
          <a:p>
            <a:endParaRPr lang="en-US" dirty="0" smtClean="0"/>
          </a:p>
          <a:p>
            <a:r>
              <a:rPr lang="en-US" dirty="0" smtClean="0"/>
              <a:t>Mobile network is faster and faster</a:t>
            </a:r>
          </a:p>
          <a:p>
            <a:pPr lvl="1"/>
            <a:r>
              <a:rPr lang="en-US" dirty="0" smtClean="0"/>
              <a:t>Data rates similar to some ADSL connections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615499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Mobile devices bring new useful technologies :</a:t>
            </a:r>
          </a:p>
          <a:p>
            <a:endParaRPr lang="en-US" dirty="0"/>
          </a:p>
          <a:p>
            <a:pPr marL="0" indent="0">
              <a:buNone/>
            </a:pPr>
            <a:endParaRPr lang="en-US" dirty="0"/>
          </a:p>
          <a:p>
            <a:pPr marL="0" indent="0">
              <a:buNone/>
            </a:pPr>
            <a:endParaRPr lang="en-US" dirty="0" smtClean="0"/>
          </a:p>
          <a:p>
            <a:r>
              <a:rPr lang="en-US" dirty="0" smtClean="0"/>
              <a:t>Smartphone is the </a:t>
            </a:r>
            <a:r>
              <a:rPr lang="en-US" dirty="0"/>
              <a:t>most personal and mobile media </a:t>
            </a:r>
            <a:r>
              <a:rPr lang="en-US" dirty="0" smtClean="0"/>
              <a:t>tool</a:t>
            </a:r>
          </a:p>
          <a:p>
            <a:pPr lvl="1"/>
            <a:r>
              <a:rPr lang="en-US" dirty="0"/>
              <a:t>Reaches where other media </a:t>
            </a:r>
            <a:r>
              <a:rPr lang="en-US" dirty="0" smtClean="0"/>
              <a:t>cannot</a:t>
            </a:r>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2"/>
          <p:cNvSpPr txBox="1">
            <a:spLocks/>
          </p:cNvSpPr>
          <p:nvPr/>
        </p:nvSpPr>
        <p:spPr bwMode="auto">
          <a:xfrm>
            <a:off x="323528" y="1777380"/>
            <a:ext cx="8435975" cy="1584176"/>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Multi-touch</a:t>
            </a:r>
          </a:p>
          <a:p>
            <a:pPr lvl="1"/>
            <a:r>
              <a:rPr lang="en-US" dirty="0" smtClean="0"/>
              <a:t>Geo-location</a:t>
            </a:r>
          </a:p>
          <a:p>
            <a:pPr lvl="1"/>
            <a:r>
              <a:rPr lang="en-US" dirty="0" smtClean="0"/>
              <a:t>Camera</a:t>
            </a:r>
          </a:p>
          <a:p>
            <a:pPr lvl="1"/>
            <a:r>
              <a:rPr lang="en-US" dirty="0" smtClean="0"/>
              <a:t>Accelerometer</a:t>
            </a:r>
          </a:p>
          <a:p>
            <a:pPr lvl="1"/>
            <a:r>
              <a:rPr lang="en-US" dirty="0" smtClean="0"/>
              <a:t>NFC</a:t>
            </a:r>
          </a:p>
          <a:p>
            <a:pPr lvl="1"/>
            <a:r>
              <a:rPr lang="en-US" dirty="0" smtClean="0"/>
              <a:t>…</a:t>
            </a:r>
          </a:p>
        </p:txBody>
      </p:sp>
    </p:spTree>
    <p:extLst>
      <p:ext uri="{BB962C8B-B14F-4D97-AF65-F5344CB8AC3E}">
        <p14:creationId xmlns:p14="http://schemas.microsoft.com/office/powerpoint/2010/main" val="15305222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291109"/>
            <a:ext cx="8435975" cy="4230687"/>
          </a:xfrm>
        </p:spPr>
        <p:txBody>
          <a:bodyPr/>
          <a:lstStyle/>
          <a:p>
            <a:pPr marL="0" indent="0">
              <a:buNone/>
            </a:pPr>
            <a:r>
              <a:rPr lang="en-US" sz="2800" i="1" dirty="0" smtClean="0"/>
              <a:t>The </a:t>
            </a:r>
            <a:r>
              <a:rPr lang="en-US" sz="2800" i="1" dirty="0"/>
              <a:t>first billion Internet users was reached by the PC, the second will arrive by the mobile</a:t>
            </a:r>
            <a:r>
              <a:rPr lang="en-US" sz="2800" i="1" dirty="0" smtClean="0"/>
              <a:t>.</a:t>
            </a:r>
            <a:endParaRPr lang="en-US" sz="2800" i="1" dirty="0"/>
          </a:p>
          <a:p>
            <a:pPr algn="r">
              <a:buFontTx/>
              <a:buChar char="-"/>
            </a:pPr>
            <a:r>
              <a:rPr lang="en-US" sz="2800" dirty="0" smtClean="0"/>
              <a:t>Google</a:t>
            </a:r>
          </a:p>
          <a:p>
            <a:pPr marL="0" indent="0">
              <a:buNone/>
            </a:pPr>
            <a:endParaRPr lang="en-US" sz="2800" i="1" dirty="0" smtClean="0"/>
          </a:p>
          <a:p>
            <a:pPr marL="0" indent="0">
              <a:buNone/>
            </a:pPr>
            <a:r>
              <a:rPr lang="en-US" sz="2800" i="1" dirty="0" smtClean="0"/>
              <a:t>Since </a:t>
            </a:r>
            <a:r>
              <a:rPr lang="en-US" sz="2800" i="1" dirty="0"/>
              <a:t>Q4/2010, smartphones (mobile phone, 3G, keyboard, OS, e-mail...) outsell computers for the first </a:t>
            </a:r>
            <a:r>
              <a:rPr lang="en-US" sz="2800" i="1" dirty="0" smtClean="0"/>
              <a:t>time.</a:t>
            </a:r>
            <a:endParaRPr lang="en-US" sz="2800" i="1" dirty="0"/>
          </a:p>
          <a:p>
            <a:pPr algn="r">
              <a:buFontTx/>
              <a:buChar char="-"/>
            </a:pPr>
            <a:r>
              <a:rPr lang="en-US" sz="2800" dirty="0" smtClean="0"/>
              <a:t>IDC Report</a:t>
            </a:r>
          </a:p>
          <a:p>
            <a:pPr algn="r">
              <a:buFontTx/>
              <a:buChar char="-"/>
            </a:pPr>
            <a:endParaRPr lang="en-US" sz="28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4678057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Source of a lot of debate…</a:t>
            </a:r>
          </a:p>
          <a:p>
            <a:pPr lvl="1"/>
            <a:endParaRPr lang="en-US" dirty="0" smtClean="0"/>
          </a:p>
          <a:p>
            <a:pPr lvl="1"/>
            <a:r>
              <a:rPr lang="en-US" dirty="0" smtClean="0"/>
              <a:t>A native applications is often more efficient and can use native API</a:t>
            </a:r>
          </a:p>
          <a:p>
            <a:pPr lvl="1"/>
            <a:endParaRPr lang="en-US" dirty="0"/>
          </a:p>
          <a:p>
            <a:pPr lvl="1"/>
            <a:r>
              <a:rPr lang="en-US" dirty="0" smtClean="0"/>
              <a:t>A web application can reach the computer and the mobile worlds regardless of the OS</a:t>
            </a:r>
          </a:p>
          <a:p>
            <a:pPr lvl="2"/>
            <a:r>
              <a:rPr lang="en-US" dirty="0" smtClean="0"/>
              <a:t>You just need a browser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Web</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a:t>
            </a:r>
            <a:r>
              <a:rPr lang="en-US" sz="3600" b="1" dirty="0" smtClean="0">
                <a:latin typeface="+mj-lt"/>
                <a:cs typeface="ＭＳ Ｐゴシック" charset="0"/>
              </a:rPr>
              <a:t>or</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Native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8959720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lot of different mobile OS…</a:t>
            </a:r>
            <a:endParaRPr lang="en-US" dirty="0"/>
          </a:p>
          <a:p>
            <a:r>
              <a:rPr lang="en-US" dirty="0" smtClean="0"/>
              <a:t>… but not a lot of different browser engines !</a:t>
            </a:r>
          </a:p>
          <a:p>
            <a:pPr marL="457200" lvl="1" indent="0">
              <a:buNone/>
            </a:pPr>
            <a:endParaRPr lang="en-US" dirty="0" smtClean="0"/>
          </a:p>
          <a:p>
            <a:pPr lvl="1"/>
            <a:r>
              <a:rPr lang="en-US" b="1" dirty="0" err="1" smtClean="0"/>
              <a:t>WebKit</a:t>
            </a:r>
            <a:r>
              <a:rPr lang="en-US" b="1" dirty="0" smtClean="0"/>
              <a:t>: </a:t>
            </a:r>
          </a:p>
          <a:p>
            <a:pPr lvl="2"/>
            <a:r>
              <a:rPr lang="en-US" dirty="0" err="1" smtClean="0"/>
              <a:t>iOS</a:t>
            </a:r>
            <a:r>
              <a:rPr lang="en-US" dirty="0" smtClean="0"/>
              <a:t>, Android, Palm, Nokia, BlackBerry…</a:t>
            </a:r>
          </a:p>
          <a:p>
            <a:pPr lvl="1"/>
            <a:r>
              <a:rPr lang="en-US" dirty="0" smtClean="0"/>
              <a:t>Opera </a:t>
            </a:r>
            <a:r>
              <a:rPr lang="en-US" dirty="0" smtClean="0"/>
              <a:t>Mobile (will soon be based on </a:t>
            </a:r>
            <a:r>
              <a:rPr lang="en-US" dirty="0" err="1" smtClean="0"/>
              <a:t>Webkit</a:t>
            </a:r>
            <a:r>
              <a:rPr lang="en-US" dirty="0" smtClean="0"/>
              <a:t>)</a:t>
            </a:r>
            <a:endParaRPr lang="en-US" dirty="0" smtClean="0"/>
          </a:p>
          <a:p>
            <a:pPr lvl="1"/>
            <a:r>
              <a:rPr lang="en-US" dirty="0" smtClean="0"/>
              <a:t>IE Mobile</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One engi</a:t>
            </a:r>
            <a:r>
              <a:rPr lang="en-US" sz="3600" b="1" dirty="0" smtClean="0">
                <a:latin typeface="+mj-lt"/>
                <a:cs typeface="ＭＳ Ｐゴシック" charset="0"/>
              </a:rPr>
              <a:t>ne to bring them all… (almost)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0635657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endParaRPr lang="en-US" dirty="0" smtClean="0"/>
          </a:p>
          <a:p>
            <a:pPr lvl="1"/>
            <a:r>
              <a:rPr lang="en-US" dirty="0" smtClean="0"/>
              <a:t>Explain the evolution of the mobile devices</a:t>
            </a:r>
          </a:p>
          <a:p>
            <a:pPr lvl="1"/>
            <a:r>
              <a:rPr lang="en-US" dirty="0" smtClean="0"/>
              <a:t>Explain the evolution of the different specifications</a:t>
            </a:r>
          </a:p>
          <a:p>
            <a:pPr lvl="1"/>
            <a:r>
              <a:rPr lang="en-US" dirty="0" smtClean="0"/>
              <a:t>Develop mobile website following good practices</a:t>
            </a:r>
          </a:p>
          <a:p>
            <a:pPr lvl="1"/>
            <a:r>
              <a:rPr lang="en-US" dirty="0" smtClean="0"/>
              <a:t>Develop </a:t>
            </a:r>
            <a:r>
              <a:rPr lang="en-US" dirty="0" err="1" smtClean="0"/>
              <a:t>jQuery</a:t>
            </a:r>
            <a:r>
              <a:rPr lang="en-US" dirty="0" smtClean="0"/>
              <a:t> Mobile applications</a:t>
            </a:r>
          </a:p>
          <a:p>
            <a:pPr lvl="1"/>
            <a:r>
              <a:rPr lang="en-US" dirty="0" smtClean="0"/>
              <a:t>Enumerate other web mobile Frameworks</a:t>
            </a:r>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solidFill>
                  <a:prstClr val="black"/>
                </a:solidFill>
                <a:latin typeface="Calibri"/>
                <a:cs typeface="ＭＳ Ｐゴシック" charset="0"/>
              </a:rPr>
              <a:t>Web Mobile</a:t>
            </a:r>
            <a:endParaRPr lang="en-US" dirty="0">
              <a:solidFill>
                <a:prstClr val="black"/>
              </a:solidFill>
              <a:latin typeface="Calibri"/>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tCounter-mobile_browser-ww-monthly-200908-201208.jpg"/>
          <p:cNvPicPr>
            <a:picLocks noChangeAspect="1"/>
          </p:cNvPicPr>
          <p:nvPr/>
        </p:nvPicPr>
        <p:blipFill rotWithShape="1">
          <a:blip r:embed="rId3">
            <a:extLst>
              <a:ext uri="{28A0092B-C50C-407E-A947-70E740481C1C}">
                <a14:useLocalDpi xmlns:a14="http://schemas.microsoft.com/office/drawing/2010/main" val="0"/>
              </a:ext>
            </a:extLst>
          </a:blip>
          <a:srcRect l="706" t="1887" r="399"/>
          <a:stretch/>
        </p:blipFill>
        <p:spPr>
          <a:xfrm>
            <a:off x="101018" y="53165"/>
            <a:ext cx="9042981" cy="5252607"/>
          </a:xfrm>
          <a:prstGeom prst="rect">
            <a:avLst/>
          </a:prstGeom>
        </p:spPr>
      </p:pic>
    </p:spTree>
    <p:extLst>
      <p:ext uri="{BB962C8B-B14F-4D97-AF65-F5344CB8AC3E}">
        <p14:creationId xmlns:p14="http://schemas.microsoft.com/office/powerpoint/2010/main" val="41466057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552691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specifications History</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4" name="Picture 3"/>
          <p:cNvPicPr>
            <a:picLocks noChangeAspect="1"/>
          </p:cNvPicPr>
          <p:nvPr/>
        </p:nvPicPr>
        <p:blipFill>
          <a:blip r:embed="rId2"/>
          <a:stretch>
            <a:fillRect/>
          </a:stretch>
        </p:blipFill>
        <p:spPr>
          <a:xfrm>
            <a:off x="6516216" y="2857500"/>
            <a:ext cx="2286000" cy="622300"/>
          </a:xfrm>
          <a:prstGeom prst="rect">
            <a:avLst/>
          </a:prstGeom>
        </p:spPr>
      </p:pic>
      <p:pic>
        <p:nvPicPr>
          <p:cNvPr id="5" name="Picture 4"/>
          <p:cNvPicPr>
            <a:picLocks noChangeAspect="1"/>
          </p:cNvPicPr>
          <p:nvPr/>
        </p:nvPicPr>
        <p:blipFill>
          <a:blip r:embed="rId3"/>
          <a:stretch>
            <a:fillRect/>
          </a:stretch>
        </p:blipFill>
        <p:spPr>
          <a:xfrm>
            <a:off x="6876256" y="3793604"/>
            <a:ext cx="1800661" cy="1199268"/>
          </a:xfrm>
          <a:prstGeom prst="rect">
            <a:avLst/>
          </a:prstGeom>
        </p:spPr>
      </p:pic>
    </p:spTree>
    <p:extLst>
      <p:ext uri="{BB962C8B-B14F-4D97-AF65-F5344CB8AC3E}">
        <p14:creationId xmlns:p14="http://schemas.microsoft.com/office/powerpoint/2010/main" val="2913101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History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Specifications History</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7" name="Diagramme 7"/>
          <p:cNvGraphicFramePr/>
          <p:nvPr>
            <p:extLst>
              <p:ext uri="{D42A27DB-BD31-4B8C-83A1-F6EECF244321}">
                <p14:modId xmlns:p14="http://schemas.microsoft.com/office/powerpoint/2010/main" val="1027265317"/>
              </p:ext>
            </p:extLst>
          </p:nvPr>
        </p:nvGraphicFramePr>
        <p:xfrm>
          <a:off x="1115616" y="1051815"/>
          <a:ext cx="7048528" cy="41099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2386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dirty="0"/>
              <a:t>WAP </a:t>
            </a:r>
            <a:r>
              <a:rPr lang="en-US" dirty="0" smtClean="0"/>
              <a:t>Forum main aim: </a:t>
            </a:r>
          </a:p>
          <a:p>
            <a:pPr lvl="1"/>
            <a:r>
              <a:rPr lang="en-US" dirty="0"/>
              <a:t>B</a:t>
            </a:r>
            <a:r>
              <a:rPr lang="en-US" dirty="0" smtClean="0"/>
              <a:t>ring </a:t>
            </a:r>
            <a:r>
              <a:rPr lang="en-US" dirty="0"/>
              <a:t>together the various wireless technologies in a </a:t>
            </a:r>
            <a:r>
              <a:rPr lang="en-US" dirty="0" smtClean="0"/>
              <a:t>standardized </a:t>
            </a:r>
            <a:r>
              <a:rPr lang="en-US" dirty="0"/>
              <a:t>protocol</a:t>
            </a:r>
            <a:endParaRPr lang="en-US" dirty="0" smtClean="0"/>
          </a:p>
          <a:p>
            <a:endParaRPr lang="en-US" dirty="0"/>
          </a:p>
          <a:p>
            <a:r>
              <a:rPr lang="en-US" dirty="0" smtClean="0"/>
              <a:t>It was composed of famous actors:</a:t>
            </a:r>
          </a:p>
          <a:p>
            <a:pPr lvl="1"/>
            <a:r>
              <a:rPr lang="en-US" dirty="0" smtClean="0"/>
              <a:t>Nokia, Ericsson, Microsoft, Motorola, …</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Forum</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5183070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Wireless Application Protocol (WAP)</a:t>
            </a:r>
          </a:p>
          <a:p>
            <a:pPr lvl="1"/>
            <a:r>
              <a:rPr lang="en-US" dirty="0"/>
              <a:t>A</a:t>
            </a:r>
            <a:r>
              <a:rPr lang="en-US" dirty="0" smtClean="0"/>
              <a:t> </a:t>
            </a:r>
            <a:r>
              <a:rPr lang="en-US" dirty="0"/>
              <a:t>technical standard for accessing information over a mobile wireless </a:t>
            </a:r>
            <a:r>
              <a:rPr lang="en-US" dirty="0" smtClean="0"/>
              <a:t>network</a:t>
            </a:r>
          </a:p>
          <a:p>
            <a:pPr lvl="1"/>
            <a:endParaRPr lang="en-US" dirty="0"/>
          </a:p>
          <a:p>
            <a:r>
              <a:rPr lang="en-US" dirty="0" smtClean="0"/>
              <a:t>For WAP 1.x, the primary language to design application was:</a:t>
            </a:r>
          </a:p>
          <a:p>
            <a:pPr lvl="1"/>
            <a:r>
              <a:rPr lang="en-US" dirty="0" smtClean="0"/>
              <a:t>Wireless Markup Language  (WML)</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WML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3674598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of WML page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WML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251520" y="2137420"/>
            <a:ext cx="8712968"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xml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version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1.0</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bg1">
                    <a:lumMod val="50000"/>
                  </a:schemeClr>
                </a:solidFill>
                <a:latin typeface="Courier New" pitchFamily="-106" charset="0"/>
                <a:ea typeface="ＭＳ Ｐゴシック" pitchFamily="-106" charset="-128"/>
                <a:cs typeface="Courier New" pitchFamily="-106" charset="0"/>
              </a:rPr>
              <a:t>&lt;</a:t>
            </a:r>
            <a:r>
              <a:rPr lang="en-GB" b="1" dirty="0">
                <a:solidFill>
                  <a:schemeClr val="bg1">
                    <a:lumMod val="50000"/>
                  </a:schemeClr>
                </a:solidFill>
                <a:latin typeface="Courier New" pitchFamily="-106" charset="0"/>
                <a:ea typeface="ＭＳ Ｐゴシック" pitchFamily="-106" charset="-128"/>
                <a:cs typeface="Courier New" pitchFamily="-106" charset="0"/>
              </a:rPr>
              <a:t>!DOCTYPE </a:t>
            </a:r>
            <a:r>
              <a:rPr lang="en-GB" b="1" dirty="0" err="1">
                <a:solidFill>
                  <a:schemeClr val="bg1">
                    <a:lumMod val="50000"/>
                  </a:schemeClr>
                </a:solidFill>
                <a:latin typeface="Courier New" pitchFamily="-106" charset="0"/>
                <a:ea typeface="ＭＳ Ｐゴシック" pitchFamily="-106" charset="-128"/>
                <a:cs typeface="Courier New" pitchFamily="-106" charset="0"/>
              </a:rPr>
              <a:t>wml</a:t>
            </a:r>
            <a:r>
              <a:rPr lang="en-GB" b="1" dirty="0">
                <a:solidFill>
                  <a:schemeClr val="bg1">
                    <a:lumMod val="50000"/>
                  </a:schemeClr>
                </a:solidFill>
                <a:latin typeface="Courier New" pitchFamily="-106" charset="0"/>
                <a:ea typeface="ＭＳ Ｐゴシック" pitchFamily="-106" charset="-128"/>
                <a:cs typeface="Courier New" pitchFamily="-106" charset="0"/>
              </a:rPr>
              <a:t> PUBLIC "-//WAPFORUM//DTD WML 1.1//</a:t>
            </a:r>
            <a:r>
              <a:rPr lang="en-GB" b="1" dirty="0" smtClean="0">
                <a:solidFill>
                  <a:schemeClr val="bg1">
                    <a:lumMod val="50000"/>
                  </a:schemeClr>
                </a:solidFill>
                <a:latin typeface="Courier New" pitchFamily="-106" charset="0"/>
                <a:ea typeface="ＭＳ Ｐゴシック" pitchFamily="-106" charset="-128"/>
                <a:cs typeface="Courier New" pitchFamily="-106" charset="0"/>
              </a:rPr>
              <a:t>EN"</a:t>
            </a:r>
          </a:p>
          <a:p>
            <a:pPr eaLnBrk="1" hangingPunct="1">
              <a:buFont typeface="Wingdings" pitchFamily="1" charset="2"/>
              <a:buNone/>
            </a:pPr>
            <a:r>
              <a:rPr lang="en-GB" b="1" dirty="0">
                <a:solidFill>
                  <a:schemeClr val="bg1">
                    <a:lumMod val="50000"/>
                  </a:schemeClr>
                </a:solidFill>
                <a:latin typeface="Courier New" pitchFamily="-106" charset="0"/>
                <a:ea typeface="ＭＳ Ｐゴシック" pitchFamily="-106" charset="-128"/>
                <a:cs typeface="Courier New" pitchFamily="-106" charset="0"/>
              </a:rPr>
              <a:t>	</a:t>
            </a:r>
            <a:r>
              <a:rPr lang="en-GB" b="1" dirty="0" smtClean="0">
                <a:solidFill>
                  <a:schemeClr val="bg1">
                    <a:lumMod val="50000"/>
                  </a:schemeClr>
                </a:solidFill>
                <a:latin typeface="Courier New" pitchFamily="-106" charset="0"/>
                <a:ea typeface="ＭＳ Ｐゴシック" pitchFamily="-106" charset="-128"/>
                <a:cs typeface="Courier New" pitchFamily="-106" charset="0"/>
              </a:rPr>
              <a:t>	"</a:t>
            </a:r>
            <a:r>
              <a:rPr lang="en-GB" b="1" dirty="0">
                <a:solidFill>
                  <a:schemeClr val="bg1">
                    <a:lumMod val="50000"/>
                  </a:schemeClr>
                </a:solidFill>
                <a:latin typeface="Courier New" pitchFamily="-106" charset="0"/>
                <a:ea typeface="ＭＳ Ｐゴシック" pitchFamily="-106" charset="-128"/>
                <a:cs typeface="Courier New" pitchFamily="-106" charset="0"/>
              </a:rPr>
              <a:t>http://</a:t>
            </a:r>
            <a:r>
              <a:rPr lang="en-GB" b="1" dirty="0" err="1">
                <a:solidFill>
                  <a:schemeClr val="bg1">
                    <a:lumMod val="50000"/>
                  </a:schemeClr>
                </a:solidFill>
                <a:latin typeface="Courier New" pitchFamily="-106" charset="0"/>
                <a:ea typeface="ＭＳ Ｐゴシック" pitchFamily="-106" charset="-128"/>
                <a:cs typeface="Courier New" pitchFamily="-106" charset="0"/>
              </a:rPr>
              <a:t>www.wapforum.org</a:t>
            </a:r>
            <a:r>
              <a:rPr lang="en-GB" b="1" dirty="0">
                <a:solidFill>
                  <a:schemeClr val="bg1">
                    <a:lumMod val="50000"/>
                  </a:schemeClr>
                </a:solidFill>
                <a:latin typeface="Courier New" pitchFamily="-106" charset="0"/>
                <a:ea typeface="ＭＳ Ｐゴシック" pitchFamily="-106" charset="-128"/>
                <a:cs typeface="Courier New" pitchFamily="-106" charset="0"/>
              </a:rPr>
              <a:t>/DTD/wml_1.1.</a:t>
            </a:r>
            <a:r>
              <a:rPr lang="en-GB" b="1" dirty="0" smtClean="0">
                <a:solidFill>
                  <a:schemeClr val="bg1">
                    <a:lumMod val="50000"/>
                  </a:schemeClr>
                </a:solidFill>
                <a:latin typeface="Courier New" pitchFamily="-106" charset="0"/>
                <a:ea typeface="ＭＳ Ｐゴシック" pitchFamily="-106" charset="-128"/>
                <a:cs typeface="Courier New" pitchFamily="-106" charset="0"/>
              </a:rPr>
              <a:t>xml"&gt;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err="1">
                <a:solidFill>
                  <a:srgbClr val="3366FF"/>
                </a:solidFill>
                <a:latin typeface="Courier New" pitchFamily="-106" charset="0"/>
                <a:ea typeface="ＭＳ Ｐゴシック" pitchFamily="-106" charset="-128"/>
                <a:cs typeface="Courier New" pitchFamily="-106" charset="0"/>
              </a:rPr>
              <a:t>wml</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card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main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title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First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Card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mode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wrap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"&gt;This is a sample WML page.&lt;/</a:t>
            </a:r>
            <a:r>
              <a:rPr lang="en-GB" b="1" dirty="0">
                <a:solidFill>
                  <a:srgbClr val="3366FF"/>
                </a:solidFill>
                <a:latin typeface="Courier New" pitchFamily="-106" charset="0"/>
                <a:ea typeface="ＭＳ Ｐゴシック" pitchFamily="-106" charset="-128"/>
                <a:cs typeface="Courier New" pitchFamily="-106" charset="0"/>
              </a:rPr>
              <a:t>p</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a:t>
            </a:r>
            <a:r>
              <a:rPr lang="pl-PL"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pl-PL" b="1" dirty="0">
                <a:solidFill>
                  <a:srgbClr val="3366FF"/>
                </a:solidFill>
                <a:latin typeface="Courier New" pitchFamily="-106" charset="0"/>
                <a:ea typeface="ＭＳ Ｐゴシック" pitchFamily="-106" charset="-128"/>
                <a:cs typeface="Courier New" pitchFamily="-106" charset="0"/>
              </a:rPr>
              <a:t>a</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pl-PL" b="1" dirty="0" err="1">
                <a:solidFill>
                  <a:srgbClr val="FF0000"/>
                </a:solidFill>
                <a:latin typeface="Courier New" pitchFamily="-106" charset="0"/>
                <a:ea typeface="ＭＳ Ｐゴシック" pitchFamily="-106" charset="-128"/>
                <a:cs typeface="Courier New" pitchFamily="-106" charset="0"/>
              </a:rPr>
              <a:t>href</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err="1">
                <a:solidFill>
                  <a:srgbClr val="00B050"/>
                </a:solidFill>
                <a:latin typeface="Courier New" pitchFamily="1" charset="0"/>
              </a:rPr>
              <a:t>wtai</a:t>
            </a:r>
            <a:r>
              <a:rPr lang="pl-PL" b="1" dirty="0">
                <a:solidFill>
                  <a:srgbClr val="00B050"/>
                </a:solidFill>
                <a:latin typeface="Courier New" pitchFamily="1" charset="0"/>
              </a:rPr>
              <a:t>://</a:t>
            </a:r>
            <a:r>
              <a:rPr lang="pl-PL" b="1" dirty="0" err="1">
                <a:solidFill>
                  <a:srgbClr val="00B050"/>
                </a:solidFill>
                <a:latin typeface="Courier New" pitchFamily="1" charset="0"/>
              </a:rPr>
              <a:t>wp</a:t>
            </a:r>
            <a:r>
              <a:rPr lang="pl-PL" b="1" dirty="0">
                <a:solidFill>
                  <a:srgbClr val="00B050"/>
                </a:solidFill>
                <a:latin typeface="Courier New" pitchFamily="1" charset="0"/>
              </a:rPr>
              <a:t>/mc;%2B19035551212</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smtClean="0">
                <a:solidFill>
                  <a:schemeClr val="tx1">
                    <a:lumMod val="85000"/>
                    <a:lumOff val="15000"/>
                  </a:schemeClr>
                </a:solidFill>
                <a:latin typeface="Courier New" pitchFamily="-106" charset="0"/>
                <a:ea typeface="ＭＳ Ｐゴシック" pitchFamily="-106" charset="-128"/>
                <a:cs typeface="Courier New" pitchFamily="-106" charset="0"/>
              </a:rPr>
              <a:t>&gt;A link&lt;</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a:solidFill>
                  <a:srgbClr val="3366FF"/>
                </a:solidFill>
                <a:latin typeface="Courier New" pitchFamily="-106" charset="0"/>
                <a:ea typeface="ＭＳ Ｐゴシック" pitchFamily="-106" charset="-128"/>
                <a:cs typeface="Courier New" pitchFamily="-106" charset="0"/>
              </a:rPr>
              <a:t>a</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card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err="1">
                <a:solidFill>
                  <a:srgbClr val="3366FF"/>
                </a:solidFill>
                <a:latin typeface="Courier New" pitchFamily="-106" charset="0"/>
                <a:ea typeface="ＭＳ Ｐゴシック" pitchFamily="-106" charset="-128"/>
                <a:cs typeface="Courier New" pitchFamily="-106" charset="0"/>
              </a:rPr>
              <a:t>wml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088309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WAP 2.0 was released in 2002</a:t>
            </a:r>
          </a:p>
          <a:p>
            <a:pPr lvl="1"/>
            <a:endParaRPr lang="en-US" dirty="0" smtClean="0"/>
          </a:p>
          <a:p>
            <a:pPr lvl="1"/>
            <a:r>
              <a:rPr lang="en-US" dirty="0" smtClean="0"/>
              <a:t>End-to-end HTTP instead of custom protocol suite</a:t>
            </a:r>
          </a:p>
          <a:p>
            <a:pPr lvl="1"/>
            <a:endParaRPr lang="en-US" dirty="0" smtClean="0"/>
          </a:p>
          <a:p>
            <a:pPr lvl="1"/>
            <a:r>
              <a:rPr lang="en-US" dirty="0" smtClean="0"/>
              <a:t>WML </a:t>
            </a:r>
            <a:r>
              <a:rPr lang="en-US" dirty="0"/>
              <a:t>replaced by a cut-down version of XHTML</a:t>
            </a:r>
          </a:p>
          <a:p>
            <a:pPr lvl="2"/>
            <a:r>
              <a:rPr lang="en-US" dirty="0" smtClean="0"/>
              <a:t>XHTML Mobile Profile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XHTML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343248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of XHTML MP page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XHTML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solidFill>
                  <a:prstClr val="black"/>
                </a:solidFill>
                <a:latin typeface="Calibri"/>
                <a:cs typeface="ＭＳ Ｐゴシック" charset="0"/>
              </a:rPr>
              <a:t>Specifications History</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07504" y="1921396"/>
            <a:ext cx="8928992"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xml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version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1.0</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encoding</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UTF-8</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bg1">
                    <a:lumMod val="50000"/>
                  </a:schemeClr>
                </a:solidFill>
                <a:latin typeface="Courier New" pitchFamily="-106" charset="0"/>
                <a:ea typeface="ＭＳ Ｐゴシック" pitchFamily="-106" charset="-128"/>
                <a:cs typeface="Courier New" pitchFamily="-106" charset="0"/>
              </a:rPr>
              <a:t>&lt;</a:t>
            </a:r>
            <a:r>
              <a:rPr lang="en-GB" b="1" dirty="0">
                <a:solidFill>
                  <a:schemeClr val="bg1">
                    <a:lumMod val="50000"/>
                  </a:schemeClr>
                </a:solidFill>
                <a:latin typeface="Courier New" pitchFamily="-106" charset="0"/>
                <a:ea typeface="ＭＳ Ｐゴシック" pitchFamily="-106" charset="-128"/>
                <a:cs typeface="Courier New" pitchFamily="-106" charset="0"/>
              </a:rPr>
              <a:t>!DOCTYPE html PUBLIC "-//WAPFORUM//DTD XHTML Mobile 1.2//</a:t>
            </a:r>
            <a:r>
              <a:rPr lang="en-GB" b="1" dirty="0" smtClean="0">
                <a:solidFill>
                  <a:schemeClr val="bg1">
                    <a:lumMod val="50000"/>
                  </a:schemeClr>
                </a:solidFill>
                <a:latin typeface="Courier New" pitchFamily="-106" charset="0"/>
                <a:ea typeface="ＭＳ Ｐゴシック" pitchFamily="-106" charset="-128"/>
                <a:cs typeface="Courier New" pitchFamily="-106" charset="0"/>
              </a:rPr>
              <a:t>EN"</a:t>
            </a:r>
          </a:p>
          <a:p>
            <a:pPr eaLnBrk="1" hangingPunct="1">
              <a:buFont typeface="Wingdings" pitchFamily="1" charset="2"/>
              <a:buNone/>
            </a:pPr>
            <a:r>
              <a:rPr lang="en-GB" b="1" dirty="0">
                <a:solidFill>
                  <a:schemeClr val="bg1">
                    <a:lumMod val="50000"/>
                  </a:schemeClr>
                </a:solidFill>
                <a:latin typeface="Courier New" pitchFamily="-106" charset="0"/>
                <a:ea typeface="ＭＳ Ｐゴシック" pitchFamily="-106" charset="-128"/>
                <a:cs typeface="Courier New" pitchFamily="-106" charset="0"/>
              </a:rPr>
              <a:t>	"http://</a:t>
            </a:r>
            <a:r>
              <a:rPr lang="en-GB" b="1" dirty="0" err="1">
                <a:solidFill>
                  <a:schemeClr val="bg1">
                    <a:lumMod val="50000"/>
                  </a:schemeClr>
                </a:solidFill>
                <a:latin typeface="Courier New" pitchFamily="-106" charset="0"/>
                <a:ea typeface="ＭＳ Ｐゴシック" pitchFamily="-106" charset="-128"/>
                <a:cs typeface="Courier New" pitchFamily="-106" charset="0"/>
              </a:rPr>
              <a:t>www.wapforum.org</a:t>
            </a:r>
            <a:r>
              <a:rPr lang="en-GB" b="1" dirty="0">
                <a:solidFill>
                  <a:schemeClr val="bg1">
                    <a:lumMod val="50000"/>
                  </a:schemeClr>
                </a:solidFill>
                <a:latin typeface="Courier New" pitchFamily="-106" charset="0"/>
                <a:ea typeface="ＭＳ Ｐゴシック" pitchFamily="-106" charset="-128"/>
                <a:cs typeface="Courier New" pitchFamily="-106" charset="0"/>
              </a:rPr>
              <a:t>/DTD/xhtml-mobile10.dtd"&gt;</a:t>
            </a:r>
            <a:endParaRPr lang="en-GB" b="1" dirty="0" smtClean="0">
              <a:solidFill>
                <a:schemeClr val="bg1">
                  <a:lumMod val="50000"/>
                </a:schemeClr>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xmlns</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http://www.w3.org/1999/</a:t>
            </a:r>
            <a:r>
              <a:rPr lang="en-GB" b="1" dirty="0" err="1">
                <a:solidFill>
                  <a:srgbClr val="00B050"/>
                </a:solidFill>
                <a:latin typeface="Courier New" pitchFamily="1" charset="0"/>
              </a:rPr>
              <a:t>xhtml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xml:lang</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en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head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title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&gt;Hello world&lt;/</a:t>
            </a:r>
            <a:r>
              <a:rPr lang="en-GB" b="1" dirty="0">
                <a:solidFill>
                  <a:srgbClr val="3366FF"/>
                </a:solidFill>
                <a:latin typeface="Courier New" pitchFamily="-106" charset="0"/>
                <a:ea typeface="ＭＳ Ｐゴシック" pitchFamily="-106" charset="-128"/>
                <a:cs typeface="Courier New" pitchFamily="-106" charset="0"/>
              </a:rPr>
              <a:t>title</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head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body</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&gt;Hello &lt;</a:t>
            </a:r>
            <a:r>
              <a:rPr lang="en-GB" b="1" dirty="0">
                <a:solidFill>
                  <a:srgbClr val="3366FF"/>
                </a:solidFill>
                <a:latin typeface="Courier New" pitchFamily="-106" charset="0"/>
                <a:ea typeface="ＭＳ Ｐゴシック" pitchFamily="-106" charset="-128"/>
                <a:cs typeface="Courier New" pitchFamily="-106" charset="0"/>
              </a:rPr>
              <a:t>a</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http://</a:t>
            </a:r>
            <a:r>
              <a:rPr lang="en-GB" b="1" dirty="0" err="1">
                <a:solidFill>
                  <a:srgbClr val="00B050"/>
                </a:solidFill>
                <a:latin typeface="Courier New" pitchFamily="1" charset="0"/>
              </a:rPr>
              <a:t>example.org</a:t>
            </a:r>
            <a:r>
              <a:rPr lang="en-GB" b="1" dirty="0">
                <a:solidFill>
                  <a:srgbClr val="00B050"/>
                </a:solidFill>
                <a:latin typeface="Courier New" pitchFamily="1" charset="0"/>
              </a:rPr>
              <a: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"&gt;world&lt;/</a:t>
            </a:r>
            <a:r>
              <a:rPr lang="en-GB" b="1" dirty="0">
                <a:solidFill>
                  <a:srgbClr val="3366FF"/>
                </a:solidFill>
                <a:latin typeface="Courier New" pitchFamily="-106" charset="0"/>
                <a:ea typeface="ＭＳ Ｐゴシック" pitchFamily="-106" charset="-128"/>
                <a:cs typeface="Courier New" pitchFamily="-106" charset="0"/>
              </a:rPr>
              <a:t>a</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&gt;.&lt;/</a:t>
            </a:r>
            <a:r>
              <a:rPr lang="en-GB" b="1" dirty="0">
                <a:solidFill>
                  <a:srgbClr val="3366FF"/>
                </a:solidFill>
                <a:latin typeface="Courier New" pitchFamily="-106" charset="0"/>
                <a:ea typeface="ＭＳ Ｐゴシック" pitchFamily="-106" charset="-128"/>
                <a:cs typeface="Courier New" pitchFamily="-106" charset="0"/>
              </a:rPr>
              <a:t>p</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body</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4327353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History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Specifications </a:t>
            </a:r>
            <a:r>
              <a:rPr lang="en-US" dirty="0" smtClean="0">
                <a:latin typeface="+mn-lt"/>
                <a:cs typeface="ＭＳ Ｐゴシック" charset="0"/>
              </a:rPr>
              <a:t>History</a:t>
            </a:r>
            <a:endParaRPr lang="en-US" dirty="0">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7" name="Diagramme 7"/>
          <p:cNvGraphicFramePr/>
          <p:nvPr>
            <p:extLst>
              <p:ext uri="{D42A27DB-BD31-4B8C-83A1-F6EECF244321}">
                <p14:modId xmlns:p14="http://schemas.microsoft.com/office/powerpoint/2010/main" val="1716807742"/>
              </p:ext>
            </p:extLst>
          </p:nvPr>
        </p:nvGraphicFramePr>
        <p:xfrm>
          <a:off x="1115616" y="1057300"/>
          <a:ext cx="7056784" cy="410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19305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endParaRPr lang="en-US" dirty="0" smtClean="0"/>
          </a:p>
          <a:p>
            <a:pPr lvl="1"/>
            <a:r>
              <a:rPr lang="en-US" dirty="0" smtClean="0"/>
              <a:t>Introduction</a:t>
            </a:r>
          </a:p>
          <a:p>
            <a:pPr lvl="1"/>
            <a:r>
              <a:rPr lang="en-US" dirty="0" smtClean="0"/>
              <a:t>Specification History</a:t>
            </a:r>
          </a:p>
          <a:p>
            <a:pPr lvl="1"/>
            <a:r>
              <a:rPr lang="en-US" dirty="0" smtClean="0"/>
              <a:t>Good Practices</a:t>
            </a:r>
          </a:p>
          <a:p>
            <a:pPr lvl="1"/>
            <a:r>
              <a:rPr lang="en-US" dirty="0" err="1" smtClean="0"/>
              <a:t>jQuery</a:t>
            </a:r>
            <a:r>
              <a:rPr lang="en-US" dirty="0" smtClean="0"/>
              <a:t> Mobile</a:t>
            </a:r>
          </a:p>
          <a:p>
            <a:pPr lvl="1"/>
            <a:r>
              <a:rPr lang="en-US" dirty="0" smtClean="0"/>
              <a:t>Other Web Mobile Frameworks</a:t>
            </a:r>
          </a:p>
          <a:p>
            <a:pPr lvl="1"/>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smtClean="0">
                <a:solidFill>
                  <a:prstClr val="black"/>
                </a:solidFill>
                <a:latin typeface="Calibri"/>
                <a:cs typeface="ＭＳ Ｐゴシック" charset="0"/>
              </a:rPr>
              <a:t>Web Mobile</a:t>
            </a:r>
            <a:endParaRPr lang="en-US" dirty="0">
              <a:solidFill>
                <a:prstClr val="black"/>
              </a:solidFill>
              <a:latin typeface="Calibri"/>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XHTML Basic is a W3C specification</a:t>
            </a:r>
          </a:p>
          <a:p>
            <a:endParaRPr lang="en-US" dirty="0" smtClean="0"/>
          </a:p>
          <a:p>
            <a:r>
              <a:rPr lang="en-US" dirty="0" smtClean="0"/>
              <a:t>Subset of XHTML 1.1</a:t>
            </a:r>
          </a:p>
          <a:p>
            <a:pPr lvl="1"/>
            <a:r>
              <a:rPr lang="en-US" dirty="0" smtClean="0"/>
              <a:t>Suitable </a:t>
            </a:r>
            <a:r>
              <a:rPr lang="en-US" dirty="0"/>
              <a:t>for mobile phones, PDAs, pagers, and </a:t>
            </a:r>
            <a:r>
              <a:rPr lang="en-US" dirty="0" smtClean="0"/>
              <a:t>interactive televisions</a:t>
            </a:r>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XHTML Basic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0221241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What is the difference between XHTML MP and XHTML Basic ?</a:t>
            </a:r>
          </a:p>
          <a:p>
            <a:endParaRPr lang="en-US" dirty="0"/>
          </a:p>
          <a:p>
            <a:pPr lvl="1"/>
            <a:r>
              <a:rPr lang="en-US" dirty="0" smtClean="0"/>
              <a:t>XHTML MP was designed before the W3C finished the XHTML specification</a:t>
            </a:r>
          </a:p>
          <a:p>
            <a:pPr lvl="1"/>
            <a:endParaRPr lang="en-US" dirty="0"/>
          </a:p>
          <a:p>
            <a:pPr lvl="1"/>
            <a:r>
              <a:rPr lang="en-US" dirty="0" smtClean="0"/>
              <a:t>In 2008, the two specifications became the same language</a:t>
            </a:r>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XHTML MP or XHTML Basic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741331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175" y="409228"/>
            <a:ext cx="9129825" cy="4601432"/>
          </a:xfrm>
          <a:prstGeom prst="rect">
            <a:avLst/>
          </a:prstGeom>
        </p:spPr>
      </p:pic>
    </p:spTree>
    <p:extLst>
      <p:ext uri="{BB962C8B-B14F-4D97-AF65-F5344CB8AC3E}">
        <p14:creationId xmlns:p14="http://schemas.microsoft.com/office/powerpoint/2010/main" val="5971872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Remember what we said :</a:t>
            </a:r>
          </a:p>
          <a:p>
            <a:pPr lvl="1"/>
            <a:endParaRPr lang="en-US" dirty="0" smtClean="0"/>
          </a:p>
          <a:p>
            <a:pPr lvl="1"/>
            <a:r>
              <a:rPr lang="en-US" dirty="0" smtClean="0"/>
              <a:t>Many </a:t>
            </a:r>
            <a:r>
              <a:rPr lang="en-US" dirty="0"/>
              <a:t>features of HTML5 have been built with the consideration of being able to run on low-powered devices such as smartphones and </a:t>
            </a:r>
            <a:r>
              <a:rPr lang="en-US" dirty="0" smtClean="0"/>
              <a:t>tablets</a:t>
            </a:r>
          </a:p>
          <a:p>
            <a:pPr lvl="1"/>
            <a:endParaRPr lang="en-US" dirty="0" smtClean="0"/>
          </a:p>
          <a:p>
            <a:r>
              <a:rPr lang="en-US" dirty="0" smtClean="0"/>
              <a:t>XHTML </a:t>
            </a:r>
            <a:r>
              <a:rPr lang="en-US" dirty="0"/>
              <a:t>and its different sub-sets </a:t>
            </a:r>
            <a:r>
              <a:rPr lang="en-US" dirty="0" smtClean="0"/>
              <a:t>will be </a:t>
            </a:r>
            <a:r>
              <a:rPr lang="en-US" dirty="0"/>
              <a:t>phased out and replaced with </a:t>
            </a:r>
            <a:r>
              <a:rPr lang="en-US" dirty="0" smtClean="0"/>
              <a:t>it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And HTML 5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0112391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63262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Good Practices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4" name="Picture 3"/>
          <p:cNvPicPr>
            <a:picLocks noChangeAspect="1"/>
          </p:cNvPicPr>
          <p:nvPr/>
        </p:nvPicPr>
        <p:blipFill>
          <a:blip r:embed="rId2"/>
          <a:stretch>
            <a:fillRect/>
          </a:stretch>
        </p:blipFill>
        <p:spPr>
          <a:xfrm>
            <a:off x="5724128" y="2713484"/>
            <a:ext cx="2880320" cy="2160240"/>
          </a:xfrm>
          <a:prstGeom prst="rect">
            <a:avLst/>
          </a:prstGeom>
          <a:ln w="3175" cmpd="sng">
            <a:solidFill>
              <a:schemeClr val="tx1"/>
            </a:solidFill>
          </a:ln>
        </p:spPr>
      </p:pic>
    </p:spTree>
    <p:extLst>
      <p:ext uri="{BB962C8B-B14F-4D97-AF65-F5344CB8AC3E}">
        <p14:creationId xmlns:p14="http://schemas.microsoft.com/office/powerpoint/2010/main" val="32684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In July 2008, the W3C publish the </a:t>
            </a:r>
            <a:r>
              <a:rPr lang="en-US" i="1" dirty="0" smtClean="0"/>
              <a:t>Mobile Web Best Practices 1.0</a:t>
            </a:r>
            <a:r>
              <a:rPr lang="en-US" dirty="0" smtClean="0"/>
              <a:t> basic </a:t>
            </a:r>
            <a:r>
              <a:rPr lang="en-US" dirty="0" smtClean="0"/>
              <a:t>guidelines</a:t>
            </a:r>
            <a:endParaRPr lang="en-US" dirty="0" smtClean="0"/>
          </a:p>
          <a:p>
            <a:pPr lvl="1"/>
            <a:r>
              <a:rPr lang="en-US" dirty="0" smtClean="0"/>
              <a:t>Usable Screen Width: 120 pixels, minimum</a:t>
            </a:r>
          </a:p>
          <a:p>
            <a:pPr lvl="1"/>
            <a:r>
              <a:rPr lang="en-US" dirty="0" smtClean="0"/>
              <a:t>Markup Language: XHTML Basic 1.1</a:t>
            </a:r>
          </a:p>
          <a:p>
            <a:pPr lvl="1"/>
            <a:r>
              <a:rPr lang="en-US" dirty="0"/>
              <a:t>Maximum Total Page </a:t>
            </a:r>
            <a:r>
              <a:rPr lang="en-US" dirty="0" smtClean="0"/>
              <a:t>Weight: 20 KB</a:t>
            </a:r>
          </a:p>
          <a:p>
            <a:pPr lvl="1"/>
            <a:r>
              <a:rPr lang="en-US" dirty="0" smtClean="0"/>
              <a:t>No JavaScript, no frames</a:t>
            </a:r>
          </a:p>
          <a:p>
            <a:pPr lvl="1"/>
            <a:r>
              <a:rPr lang="en-US" dirty="0" smtClean="0"/>
              <a:t>…</a:t>
            </a:r>
          </a:p>
          <a:p>
            <a:pPr lvl="1"/>
            <a:endParaRPr lang="en-US" dirty="0" smtClean="0"/>
          </a:p>
          <a:p>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 &amp; W3C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7719635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This guideline is very interesting but 5-years-old</a:t>
            </a:r>
          </a:p>
          <a:p>
            <a:pPr lvl="1"/>
            <a:endParaRPr lang="en-US" dirty="0" smtClean="0"/>
          </a:p>
          <a:p>
            <a:r>
              <a:rPr lang="en-US" dirty="0" smtClean="0"/>
              <a:t>If you want to target only recent mobile devices, you can break some of those practices</a:t>
            </a:r>
          </a:p>
          <a:p>
            <a:pPr lvl="1"/>
            <a:endParaRPr lang="en-US" dirty="0" smtClean="0"/>
          </a:p>
          <a:p>
            <a:pPr lvl="1"/>
            <a:r>
              <a:rPr lang="en-US" dirty="0" smtClean="0"/>
              <a:t>Most of them support JavaScript and have a larger screen</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Mobile Web &amp; </a:t>
            </a:r>
            <a:r>
              <a:rPr lang="en-US" sz="3600" b="1" dirty="0" smtClean="0">
                <a:latin typeface="+mj-lt"/>
                <a:cs typeface="ＭＳ Ｐゴシック" charset="0"/>
              </a:rPr>
              <a:t>W3C</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4673853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What is the better URL for your mobile site ?</a:t>
            </a:r>
          </a:p>
          <a:p>
            <a:endParaRPr lang="en-US" dirty="0"/>
          </a:p>
          <a:p>
            <a:pPr lvl="1"/>
            <a:r>
              <a:rPr lang="en-US" dirty="0" smtClean="0">
                <a:hlinkClick r:id="rId3"/>
              </a:rPr>
              <a:t>http://m.website.fr</a:t>
            </a:r>
            <a:r>
              <a:rPr lang="en-US" dirty="0" smtClean="0"/>
              <a:t> ?</a:t>
            </a:r>
          </a:p>
          <a:p>
            <a:pPr lvl="1"/>
            <a:r>
              <a:rPr lang="en-US" dirty="0" smtClean="0">
                <a:hlinkClick r:id="rId4"/>
              </a:rPr>
              <a:t>http://website.mobi</a:t>
            </a:r>
            <a:r>
              <a:rPr lang="en-US" dirty="0" smtClean="0"/>
              <a:t> ?</a:t>
            </a:r>
          </a:p>
          <a:p>
            <a:pPr lvl="1"/>
            <a:r>
              <a:rPr lang="en-US" dirty="0" smtClean="0">
                <a:hlinkClick r:id="rId5"/>
              </a:rPr>
              <a:t>http://website.fr/mobile</a:t>
            </a:r>
            <a:r>
              <a:rPr lang="en-US" dirty="0" smtClean="0"/>
              <a:t> ?</a:t>
            </a:r>
          </a:p>
          <a:p>
            <a:pPr lvl="1"/>
            <a:r>
              <a:rPr lang="en-US" dirty="0" smtClean="0"/>
              <a:t>Or the same than for computers: </a:t>
            </a:r>
            <a:r>
              <a:rPr lang="en-US" dirty="0" smtClean="0">
                <a:hlinkClick r:id="rId6"/>
              </a:rPr>
              <a:t>http://website.fr</a:t>
            </a:r>
            <a:r>
              <a:rPr lang="en-US" dirty="0"/>
              <a:t> </a:t>
            </a:r>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7"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2239991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Do you </a:t>
            </a:r>
            <a:r>
              <a:rPr lang="en-US" dirty="0"/>
              <a:t>know </a:t>
            </a:r>
            <a:r>
              <a:rPr lang="en-US" dirty="0" smtClean="0">
                <a:hlinkClick r:id="rId3"/>
              </a:rPr>
              <a:t>http://voyages</a:t>
            </a:r>
            <a:r>
              <a:rPr lang="en-US" dirty="0">
                <a:hlinkClick r:id="rId3"/>
              </a:rPr>
              <a:t>-</a:t>
            </a:r>
            <a:r>
              <a:rPr lang="en-US" dirty="0" smtClean="0">
                <a:hlinkClick r:id="rId3"/>
              </a:rPr>
              <a:t>sncf.mobi</a:t>
            </a:r>
            <a:r>
              <a:rPr lang="en-US" dirty="0" smtClean="0"/>
              <a:t> ?</a:t>
            </a:r>
          </a:p>
          <a:p>
            <a:pPr lvl="1"/>
            <a:r>
              <a:rPr lang="en-US" dirty="0" smtClean="0"/>
              <a:t>A mobile version </a:t>
            </a:r>
            <a:r>
              <a:rPr lang="en-US" dirty="0"/>
              <a:t>of </a:t>
            </a:r>
            <a:r>
              <a:rPr lang="en-US" dirty="0" smtClean="0">
                <a:hlinkClick r:id="rId4"/>
              </a:rPr>
              <a:t>http://voyages</a:t>
            </a:r>
            <a:r>
              <a:rPr lang="en-US" dirty="0">
                <a:hlinkClick r:id="rId4"/>
              </a:rPr>
              <a:t>-</a:t>
            </a:r>
            <a:r>
              <a:rPr lang="en-US" dirty="0" smtClean="0">
                <a:hlinkClick r:id="rId4"/>
              </a:rPr>
              <a:t>sncf.com</a:t>
            </a:r>
            <a:endParaRPr lang="en-US" dirty="0" smtClean="0"/>
          </a:p>
          <a:p>
            <a:pPr marL="0" indent="0">
              <a:buNone/>
            </a:pPr>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5"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2-10-03 at 4.45.3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5236" y="2425452"/>
            <a:ext cx="4101260" cy="2771849"/>
          </a:xfrm>
          <a:prstGeom prst="rect">
            <a:avLst/>
          </a:prstGeom>
          <a:ln w="3175" cmpd="sng">
            <a:solidFill>
              <a:schemeClr val="tx1"/>
            </a:solidFill>
          </a:ln>
        </p:spPr>
      </p:pic>
    </p:spTree>
    <p:extLst>
      <p:ext uri="{BB962C8B-B14F-4D97-AF65-F5344CB8AC3E}">
        <p14:creationId xmlns:p14="http://schemas.microsoft.com/office/powerpoint/2010/main" val="901579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introduction</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5" name="Picture 4"/>
          <p:cNvPicPr>
            <a:picLocks noChangeAspect="1"/>
          </p:cNvPicPr>
          <p:nvPr/>
        </p:nvPicPr>
        <p:blipFill>
          <a:blip r:embed="rId2"/>
          <a:stretch>
            <a:fillRect/>
          </a:stretch>
        </p:blipFill>
        <p:spPr>
          <a:xfrm>
            <a:off x="5868144" y="2353444"/>
            <a:ext cx="2763374" cy="2781796"/>
          </a:xfrm>
          <a:prstGeom prst="rect">
            <a:avLst/>
          </a:prstGeom>
        </p:spPr>
      </p:pic>
    </p:spTree>
    <p:extLst>
      <p:ext uri="{BB962C8B-B14F-4D97-AF65-F5344CB8AC3E}">
        <p14:creationId xmlns:p14="http://schemas.microsoft.com/office/powerpoint/2010/main" val="303780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If a mobile user go to the desktop version</a:t>
            </a:r>
          </a:p>
          <a:p>
            <a:pPr lvl="1"/>
            <a:r>
              <a:rPr lang="en-US" dirty="0" smtClean="0"/>
              <a:t>He’s not redirected to the mobile version</a:t>
            </a:r>
          </a:p>
          <a:p>
            <a:pPr lvl="1"/>
            <a:endParaRPr lang="en-US" dirty="0"/>
          </a:p>
          <a:p>
            <a:r>
              <a:rPr lang="en-US" dirty="0"/>
              <a:t>If a </a:t>
            </a:r>
            <a:r>
              <a:rPr lang="en-US" dirty="0" smtClean="0"/>
              <a:t>desktop </a:t>
            </a:r>
            <a:r>
              <a:rPr lang="en-US" dirty="0"/>
              <a:t>user </a:t>
            </a:r>
            <a:r>
              <a:rPr lang="en-US" dirty="0" smtClean="0"/>
              <a:t>go to the mobile version</a:t>
            </a:r>
            <a:endParaRPr lang="en-US" dirty="0"/>
          </a:p>
          <a:p>
            <a:pPr lvl="1"/>
            <a:r>
              <a:rPr lang="en-US" dirty="0"/>
              <a:t>He’s not redirected to </a:t>
            </a:r>
            <a:r>
              <a:rPr lang="en-US" dirty="0" smtClean="0"/>
              <a:t>the desktop version</a:t>
            </a:r>
            <a:endParaRPr lang="en-US" dirty="0"/>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31778538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How a user go to the Voyages SNCF website ?</a:t>
            </a:r>
            <a:endParaRPr lang="en-US" dirty="0"/>
          </a:p>
          <a:p>
            <a:pPr lvl="1"/>
            <a:r>
              <a:rPr lang="en-US" dirty="0" smtClean="0"/>
              <a:t>With Search Engines !</a:t>
            </a:r>
          </a:p>
          <a:p>
            <a:endParaRPr lang="en-US" dirty="0"/>
          </a:p>
          <a:p>
            <a:r>
              <a:rPr lang="en-US" dirty="0" smtClean="0"/>
              <a:t>If you Google </a:t>
            </a:r>
            <a:r>
              <a:rPr lang="en-US" i="1" dirty="0" smtClean="0"/>
              <a:t>“Voyages SNCF”</a:t>
            </a:r>
            <a:endParaRPr lang="en-US" dirty="0" smtClean="0"/>
          </a:p>
          <a:p>
            <a:pPr lvl="1"/>
            <a:r>
              <a:rPr lang="en-US" dirty="0"/>
              <a:t>Y</a:t>
            </a:r>
            <a:r>
              <a:rPr lang="en-US" dirty="0" smtClean="0"/>
              <a:t>ou can find the mobile website around page 3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1312946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2-10-03 at 4.55.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913284"/>
            <a:ext cx="6362812" cy="4392488"/>
          </a:xfrm>
          <a:prstGeom prst="rect">
            <a:avLst/>
          </a:prstGeom>
          <a:ln w="3175" cmpd="sng">
            <a:solidFill>
              <a:schemeClr val="tx1"/>
            </a:solidFill>
          </a:ln>
        </p:spPr>
      </p:pic>
      <p:sp>
        <p:nvSpPr>
          <p:cNvPr id="7" name="TextBox 6"/>
          <p:cNvSpPr txBox="1"/>
          <p:nvPr/>
        </p:nvSpPr>
        <p:spPr>
          <a:xfrm>
            <a:off x="968213" y="1305262"/>
            <a:ext cx="941283" cy="400110"/>
          </a:xfrm>
          <a:prstGeom prst="rect">
            <a:avLst/>
          </a:prstGeom>
          <a:noFill/>
        </p:spPr>
        <p:txBody>
          <a:bodyPr wrap="none" rtlCol="0">
            <a:spAutoFit/>
          </a:bodyPr>
          <a:lstStyle/>
          <a:p>
            <a:r>
              <a:rPr lang="en-US" sz="2000" b="1" dirty="0" smtClean="0"/>
              <a:t>Query</a:t>
            </a:r>
            <a:endParaRPr lang="en-US" sz="2000" b="1" dirty="0"/>
          </a:p>
        </p:txBody>
      </p:sp>
      <p:sp>
        <p:nvSpPr>
          <p:cNvPr id="9" name="TextBox 8"/>
          <p:cNvSpPr txBox="1"/>
          <p:nvPr/>
        </p:nvSpPr>
        <p:spPr>
          <a:xfrm>
            <a:off x="448652" y="4657700"/>
            <a:ext cx="1980405" cy="400110"/>
          </a:xfrm>
          <a:prstGeom prst="rect">
            <a:avLst/>
          </a:prstGeom>
          <a:noFill/>
        </p:spPr>
        <p:txBody>
          <a:bodyPr wrap="none" rtlCol="0">
            <a:spAutoFit/>
          </a:bodyPr>
          <a:lstStyle/>
          <a:p>
            <a:r>
              <a:rPr lang="en-US" sz="2000" b="1" dirty="0" smtClean="0"/>
              <a:t>Mobile version</a:t>
            </a:r>
            <a:endParaRPr lang="en-US" sz="2000" b="1" dirty="0"/>
          </a:p>
        </p:txBody>
      </p:sp>
      <p:sp>
        <p:nvSpPr>
          <p:cNvPr id="10" name="TextBox 9"/>
          <p:cNvSpPr txBox="1"/>
          <p:nvPr/>
        </p:nvSpPr>
        <p:spPr>
          <a:xfrm>
            <a:off x="493724" y="2874651"/>
            <a:ext cx="1890261" cy="400110"/>
          </a:xfrm>
          <a:prstGeom prst="rect">
            <a:avLst/>
          </a:prstGeom>
          <a:noFill/>
        </p:spPr>
        <p:txBody>
          <a:bodyPr wrap="none" rtlCol="0">
            <a:spAutoFit/>
          </a:bodyPr>
          <a:lstStyle/>
          <a:p>
            <a:r>
              <a:rPr lang="en-US" sz="2000" b="1" dirty="0" smtClean="0"/>
              <a:t>SERP number</a:t>
            </a:r>
            <a:endParaRPr lang="en-US" sz="2000" b="1" dirty="0"/>
          </a:p>
        </p:txBody>
      </p:sp>
      <p:cxnSp>
        <p:nvCxnSpPr>
          <p:cNvPr id="12" name="Straight Arrow Connector 11"/>
          <p:cNvCxnSpPr>
            <a:stCxn id="7" idx="3"/>
          </p:cNvCxnSpPr>
          <p:nvPr/>
        </p:nvCxnSpPr>
        <p:spPr>
          <a:xfrm flipV="1">
            <a:off x="1909496" y="1201316"/>
            <a:ext cx="2014432" cy="304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3"/>
          </p:cNvCxnSpPr>
          <p:nvPr/>
        </p:nvCxnSpPr>
        <p:spPr>
          <a:xfrm flipV="1">
            <a:off x="2383985" y="1705372"/>
            <a:ext cx="1539943" cy="1369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p:cNvCxnSpPr>
          <p:nvPr/>
        </p:nvCxnSpPr>
        <p:spPr>
          <a:xfrm>
            <a:off x="2429057" y="4857755"/>
            <a:ext cx="1422863" cy="159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30527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SEO is difficult for mobile websites</a:t>
            </a:r>
          </a:p>
          <a:p>
            <a:endParaRPr lang="en-US" dirty="0" smtClean="0"/>
          </a:p>
          <a:p>
            <a:r>
              <a:rPr lang="en-US" dirty="0" smtClean="0"/>
              <a:t>For </a:t>
            </a:r>
            <a:r>
              <a:rPr lang="en-US" dirty="0"/>
              <a:t>Search Engines, the desktop and mobile </a:t>
            </a:r>
            <a:r>
              <a:rPr lang="en-US" dirty="0" smtClean="0"/>
              <a:t>versions </a:t>
            </a:r>
            <a:r>
              <a:rPr lang="en-US" dirty="0"/>
              <a:t>are </a:t>
            </a:r>
            <a:r>
              <a:rPr lang="en-US" dirty="0" smtClean="0"/>
              <a:t>competitors</a:t>
            </a:r>
          </a:p>
          <a:p>
            <a:pPr lvl="1"/>
            <a:r>
              <a:rPr lang="en-US" dirty="0" smtClean="0"/>
              <a:t>But you can now fix that with the following </a:t>
            </a:r>
            <a:r>
              <a:rPr lang="en-US" i="1" dirty="0" smtClean="0"/>
              <a:t>link </a:t>
            </a:r>
            <a:r>
              <a:rPr lang="en-US" dirty="0" smtClean="0"/>
              <a:t>element:</a:t>
            </a:r>
            <a:endParaRPr lang="en-US" i="1"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251520" y="4585692"/>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link</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FF0000"/>
                </a:solidFill>
                <a:latin typeface="Courier New" pitchFamily="-106" charset="0"/>
                <a:ea typeface="ＭＳ Ｐゴシック" pitchFamily="-106" charset="-128"/>
                <a:cs typeface="Courier New" pitchFamily="-106" charset="0"/>
              </a:rPr>
              <a:t>rel</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canonical</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FF0000"/>
                </a:solidFill>
                <a:latin typeface="Courier New" pitchFamily="-106" charset="0"/>
                <a:ea typeface="ＭＳ Ｐゴシック" pitchFamily="-106" charset="-128"/>
                <a:cs typeface="Courier New" pitchFamily="-106" charset="0"/>
              </a:rPr>
              <a:t>href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http://</a:t>
            </a:r>
            <a:r>
              <a:rPr lang="en-GB" b="1" dirty="0" err="1">
                <a:solidFill>
                  <a:srgbClr val="00CE00"/>
                </a:solidFill>
                <a:latin typeface="Courier New" pitchFamily="-106" charset="0"/>
                <a:ea typeface="ＭＳ Ｐゴシック" pitchFamily="-106" charset="-128"/>
                <a:cs typeface="Courier New" pitchFamily="-106" charset="0"/>
              </a:rPr>
              <a:t>mywebsite.com</a:t>
            </a:r>
            <a:r>
              <a:rPr lang="en-GB" b="1" dirty="0" smtClean="0">
                <a:solidFill>
                  <a:srgbClr val="000000"/>
                </a:solidFill>
                <a:latin typeface="Courier New" pitchFamily="-106" charset="0"/>
                <a:ea typeface="ＭＳ Ｐゴシック" pitchFamily="-106" charset="-128"/>
                <a:cs typeface="Courier New" pitchFamily="-106" charset="0"/>
              </a:rPr>
              <a:t>" /&gt;</a:t>
            </a:r>
          </a:p>
        </p:txBody>
      </p:sp>
    </p:spTree>
    <p:extLst>
      <p:ext uri="{BB962C8B-B14F-4D97-AF65-F5344CB8AC3E}">
        <p14:creationId xmlns:p14="http://schemas.microsoft.com/office/powerpoint/2010/main" val="86540052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a:t>
            </a:r>
            <a:r>
              <a:rPr lang="en-US" i="1" dirty="0" smtClean="0"/>
              <a:t> Mobile </a:t>
            </a:r>
            <a:r>
              <a:rPr lang="en-US" i="1" dirty="0"/>
              <a:t>Web Best Practices </a:t>
            </a:r>
            <a:r>
              <a:rPr lang="en-US" i="1" dirty="0" smtClean="0"/>
              <a:t>1.0 </a:t>
            </a:r>
            <a:r>
              <a:rPr lang="en-US" dirty="0" smtClean="0"/>
              <a:t>advises to follow the One Web principle :</a:t>
            </a:r>
            <a:endParaRPr lang="en-US" dirty="0"/>
          </a:p>
          <a:p>
            <a:endParaRPr lang="en-US" dirty="0" smtClean="0"/>
          </a:p>
          <a:p>
            <a:pPr marL="0" indent="0" algn="r">
              <a:buNone/>
            </a:pPr>
            <a:r>
              <a:rPr lang="en-US" i="1" dirty="0"/>
              <a:t>Ensure that content provided by accessing a URI yields a thematically coherent experience when accessed from different devices</a:t>
            </a:r>
            <a:r>
              <a:rPr lang="en-US" i="1"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9354272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075240" cy="4230687"/>
          </a:xfrm>
        </p:spPr>
        <p:txBody>
          <a:bodyPr/>
          <a:lstStyle/>
          <a:p>
            <a:r>
              <a:rPr lang="en-US" dirty="0" smtClean="0"/>
              <a:t>The viewport is the phone’s browser area</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2-10-04 at 5.14.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876" y="1599817"/>
            <a:ext cx="2411652" cy="3921979"/>
          </a:xfrm>
          <a:prstGeom prst="rect">
            <a:avLst/>
          </a:prstGeom>
        </p:spPr>
      </p:pic>
      <p:sp>
        <p:nvSpPr>
          <p:cNvPr id="9" name="Espace réservé du contenu 2"/>
          <p:cNvSpPr txBox="1">
            <a:spLocks/>
          </p:cNvSpPr>
          <p:nvPr/>
        </p:nvSpPr>
        <p:spPr bwMode="auto">
          <a:xfrm>
            <a:off x="457200" y="2083197"/>
            <a:ext cx="6563072" cy="30785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Recent mobile browsers can render full pages inside it by scaling them</a:t>
            </a:r>
          </a:p>
          <a:p>
            <a:pPr lvl="1"/>
            <a:endParaRPr lang="en-US" dirty="0" smtClean="0"/>
          </a:p>
          <a:p>
            <a:pPr lvl="1"/>
            <a:r>
              <a:rPr lang="en-US" dirty="0" smtClean="0"/>
              <a:t>Users can then zoom-in on areas of interest and pan around on the page</a:t>
            </a:r>
          </a:p>
        </p:txBody>
      </p:sp>
    </p:spTree>
    <p:extLst>
      <p:ext uri="{BB962C8B-B14F-4D97-AF65-F5344CB8AC3E}">
        <p14:creationId xmlns:p14="http://schemas.microsoft.com/office/powerpoint/2010/main" val="7353809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For a lot of sites, this </a:t>
            </a:r>
            <a:r>
              <a:rPr lang="en-US" dirty="0"/>
              <a:t>way </a:t>
            </a:r>
            <a:r>
              <a:rPr lang="en-US" dirty="0" smtClean="0"/>
              <a:t>of </a:t>
            </a:r>
            <a:r>
              <a:rPr lang="en-US" dirty="0"/>
              <a:t>page handling and interaction is </a:t>
            </a:r>
            <a:r>
              <a:rPr lang="en-US" dirty="0" smtClean="0"/>
              <a:t>sufficient</a:t>
            </a:r>
          </a:p>
          <a:p>
            <a:endParaRPr lang="en-US" dirty="0" smtClean="0"/>
          </a:p>
          <a:p>
            <a:r>
              <a:rPr lang="en-US" dirty="0" smtClean="0"/>
              <a:t>But it can be useful to control the size and scaling of the page</a:t>
            </a:r>
          </a:p>
          <a:p>
            <a:pPr lvl="1"/>
            <a:r>
              <a:rPr lang="en-US" dirty="0" smtClean="0"/>
              <a:t>For </a:t>
            </a:r>
            <a:r>
              <a:rPr lang="en-US" dirty="0"/>
              <a:t>mobile-optimized web </a:t>
            </a:r>
            <a:r>
              <a:rPr lang="en-US" dirty="0" smtClean="0"/>
              <a:t>app</a:t>
            </a:r>
            <a:endParaRPr lang="en-US" dirty="0"/>
          </a:p>
          <a:p>
            <a:r>
              <a:rPr lang="en-US" dirty="0" smtClean="0"/>
              <a:t>The viewport meta tag was made for that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1995200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viewport meta tag override the default viewport</a:t>
            </a:r>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251520" y="3361556"/>
            <a:ext cx="8712968"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initial-scale=0.5</a:t>
            </a:r>
            <a:r>
              <a:rPr lang="en-GB" b="1" dirty="0" smtClean="0">
                <a:solidFill>
                  <a:srgbClr val="000000"/>
                </a:solidFill>
                <a:latin typeface="Courier New" pitchFamily="-106" charset="0"/>
                <a:ea typeface="ＭＳ Ｐゴシック" pitchFamily="-106" charset="-128"/>
                <a:cs typeface="Courier New" pitchFamily="-106" charset="0"/>
              </a:rPr>
              <a:t>"&gt;</a:t>
            </a:r>
          </a:p>
        </p:txBody>
      </p:sp>
    </p:spTree>
    <p:extLst>
      <p:ext uri="{BB962C8B-B14F-4D97-AF65-F5344CB8AC3E}">
        <p14:creationId xmlns:p14="http://schemas.microsoft.com/office/powerpoint/2010/main" val="66004388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can define specific viewport width</a:t>
            </a:r>
          </a:p>
          <a:p>
            <a:pPr lvl="1"/>
            <a:r>
              <a:rPr lang="en-US" dirty="0" smtClean="0"/>
              <a:t>Browser’s canvas will have the specified width</a:t>
            </a:r>
          </a:p>
          <a:p>
            <a:pPr lvl="1"/>
            <a:r>
              <a:rPr lang="en-US" dirty="0" smtClean="0"/>
              <a:t>The result will be fit as neatly as possible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251520" y="3793604"/>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a:t>
            </a:r>
            <a:r>
              <a:rPr lang="en-GB" b="1" dirty="0" smtClean="0">
                <a:solidFill>
                  <a:srgbClr val="000000"/>
                </a:solidFill>
                <a:latin typeface="Courier New" pitchFamily="-106" charset="0"/>
                <a:ea typeface="ＭＳ Ｐゴシック" pitchFamily="-106" charset="-128"/>
                <a:cs typeface="Courier New" pitchFamily="-106" charset="0"/>
              </a:rPr>
              <a:t>"&gt;</a:t>
            </a:r>
          </a:p>
        </p:txBody>
      </p:sp>
    </p:spTree>
    <p:extLst>
      <p:ext uri="{BB962C8B-B14F-4D97-AF65-F5344CB8AC3E}">
        <p14:creationId xmlns:p14="http://schemas.microsoft.com/office/powerpoint/2010/main" val="339647487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Example with a 320px viewport width:</a:t>
            </a:r>
          </a:p>
          <a:p>
            <a:pPr lvl="1"/>
            <a:endParaRPr lang="en-US" dirty="0" smtClean="0"/>
          </a:p>
          <a:p>
            <a:pPr lvl="1"/>
            <a:r>
              <a:rPr lang="en-US" dirty="0" smtClean="0"/>
              <a:t>If </a:t>
            </a:r>
            <a:r>
              <a:rPr lang="en-US" dirty="0"/>
              <a:t>the screen area is 360px wide </a:t>
            </a:r>
          </a:p>
          <a:p>
            <a:pPr lvl="2"/>
            <a:r>
              <a:rPr lang="en-US" dirty="0"/>
              <a:t>The content will be scaled up by a factor of 1.125</a:t>
            </a:r>
          </a:p>
          <a:p>
            <a:pPr lvl="1"/>
            <a:endParaRPr lang="en-US" dirty="0" smtClean="0"/>
          </a:p>
          <a:p>
            <a:pPr lvl="1"/>
            <a:r>
              <a:rPr lang="en-US" dirty="0" smtClean="0"/>
              <a:t>If </a:t>
            </a:r>
            <a:r>
              <a:rPr lang="en-US" dirty="0"/>
              <a:t>the screen area is 240px wide</a:t>
            </a:r>
          </a:p>
          <a:p>
            <a:pPr lvl="2"/>
            <a:r>
              <a:rPr lang="en-US" dirty="0"/>
              <a:t>The content will be smaller by a factor of 0.75</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1405282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Evolution of Mobile Phones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11" name="Picture 10"/>
          <p:cNvPicPr>
            <a:picLocks noChangeAspect="1"/>
          </p:cNvPicPr>
          <p:nvPr/>
        </p:nvPicPr>
        <p:blipFill>
          <a:blip r:embed="rId4"/>
          <a:stretch>
            <a:fillRect/>
          </a:stretch>
        </p:blipFill>
        <p:spPr>
          <a:xfrm>
            <a:off x="1619672" y="885920"/>
            <a:ext cx="5839296" cy="4321079"/>
          </a:xfrm>
          <a:prstGeom prst="rect">
            <a:avLst/>
          </a:prstGeom>
        </p:spPr>
      </p:pic>
    </p:spTree>
    <p:extLst>
      <p:ext uri="{BB962C8B-B14F-4D97-AF65-F5344CB8AC3E}">
        <p14:creationId xmlns:p14="http://schemas.microsoft.com/office/powerpoint/2010/main" val="34980823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2-10-04 at 6.01.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792" y="1057300"/>
            <a:ext cx="2554104" cy="4153644"/>
          </a:xfrm>
          <a:prstGeom prst="rect">
            <a:avLst/>
          </a:prstGeom>
        </p:spPr>
      </p:pic>
      <p:pic>
        <p:nvPicPr>
          <p:cNvPr id="7" name="Picture 6" descr="Screen Shot 2012-10-04 at 6.01.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1705372"/>
            <a:ext cx="4139952" cy="2926049"/>
          </a:xfrm>
          <a:prstGeom prst="rect">
            <a:avLst/>
          </a:prstGeom>
        </p:spPr>
      </p:pic>
    </p:spTree>
    <p:extLst>
      <p:ext uri="{BB962C8B-B14F-4D97-AF65-F5344CB8AC3E}">
        <p14:creationId xmlns:p14="http://schemas.microsoft.com/office/powerpoint/2010/main" val="51323541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2-10-04 at 6.00.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340" y="1057300"/>
            <a:ext cx="2537556" cy="4126732"/>
          </a:xfrm>
          <a:prstGeom prst="rect">
            <a:avLst/>
          </a:prstGeom>
        </p:spPr>
      </p:pic>
      <p:pic>
        <p:nvPicPr>
          <p:cNvPr id="3" name="Picture 2" descr="Screen Shot 2012-10-04 at 6.00.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1705371"/>
            <a:ext cx="4104456" cy="2900961"/>
          </a:xfrm>
          <a:prstGeom prst="rect">
            <a:avLst/>
          </a:prstGeom>
        </p:spPr>
      </p:pic>
    </p:spTree>
    <p:extLst>
      <p:ext uri="{BB962C8B-B14F-4D97-AF65-F5344CB8AC3E}">
        <p14:creationId xmlns:p14="http://schemas.microsoft.com/office/powerpoint/2010/main" val="46252568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recommended practice is to set the viewport width to be equal to the screen width</a:t>
            </a:r>
          </a:p>
          <a:p>
            <a:endParaRPr lang="en-US" dirty="0"/>
          </a:p>
          <a:p>
            <a:endParaRPr lang="en-US" dirty="0" smtClean="0"/>
          </a:p>
          <a:p>
            <a:pPr lvl="1"/>
            <a:r>
              <a:rPr lang="en-US" dirty="0" smtClean="0"/>
              <a:t>No </a:t>
            </a:r>
            <a:r>
              <a:rPr lang="en-US" dirty="0"/>
              <a:t>scaling will </a:t>
            </a:r>
            <a:r>
              <a:rPr lang="en-US" dirty="0" smtClean="0"/>
              <a:t>occur</a:t>
            </a:r>
          </a:p>
          <a:p>
            <a:pPr lvl="1"/>
            <a:r>
              <a:rPr lang="en-US" dirty="0" smtClean="0"/>
              <a:t>The same rendering than inside a desktop browser window of the same width</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251520" y="2497460"/>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width=device-width</a:t>
            </a:r>
            <a:r>
              <a:rPr lang="en-GB" b="1" dirty="0" smtClean="0">
                <a:solidFill>
                  <a:srgbClr val="000000"/>
                </a:solidFill>
                <a:latin typeface="Courier New" pitchFamily="-106" charset="0"/>
                <a:ea typeface="ＭＳ Ｐゴシック" pitchFamily="-106" charset="-128"/>
                <a:cs typeface="Courier New" pitchFamily="-106" charset="0"/>
              </a:rPr>
              <a:t>"&gt;</a:t>
            </a:r>
          </a:p>
        </p:txBody>
      </p:sp>
    </p:spTree>
    <p:extLst>
      <p:ext uri="{BB962C8B-B14F-4D97-AF65-F5344CB8AC3E}">
        <p14:creationId xmlns:p14="http://schemas.microsoft.com/office/powerpoint/2010/main" val="59102743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Some </a:t>
            </a:r>
            <a:r>
              <a:rPr lang="en-US" dirty="0"/>
              <a:t>other viewport </a:t>
            </a:r>
            <a:r>
              <a:rPr lang="en-US" dirty="0" smtClean="0"/>
              <a:t>properties exist :</a:t>
            </a:r>
          </a:p>
          <a:p>
            <a:pPr lvl="1"/>
            <a:r>
              <a:rPr lang="en-US" dirty="0" smtClean="0"/>
              <a:t>height</a:t>
            </a:r>
          </a:p>
          <a:p>
            <a:pPr lvl="1"/>
            <a:r>
              <a:rPr lang="en-US" dirty="0"/>
              <a:t>i</a:t>
            </a:r>
            <a:r>
              <a:rPr lang="en-US" dirty="0" smtClean="0"/>
              <a:t>nitial-scale</a:t>
            </a:r>
          </a:p>
          <a:p>
            <a:pPr lvl="1"/>
            <a:r>
              <a:rPr lang="en-US" dirty="0"/>
              <a:t>maximum-</a:t>
            </a:r>
            <a:r>
              <a:rPr lang="en-US" dirty="0" smtClean="0"/>
              <a:t>scale</a:t>
            </a:r>
          </a:p>
          <a:p>
            <a:pPr lvl="1"/>
            <a:r>
              <a:rPr lang="en-US" dirty="0" smtClean="0"/>
              <a:t>minimum-scale</a:t>
            </a:r>
          </a:p>
          <a:p>
            <a:pPr lvl="1"/>
            <a:r>
              <a:rPr lang="en-US" dirty="0" smtClean="0"/>
              <a:t>user-scalable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viewport properties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6080441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Examples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viewport properties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72008" y="1921396"/>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height=device-height</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7" name="Rectangle à coins arrondis 4"/>
          <p:cNvSpPr/>
          <p:nvPr/>
        </p:nvSpPr>
        <p:spPr>
          <a:xfrm>
            <a:off x="72008" y="2785492"/>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FF0000"/>
                </a:solidFill>
                <a:latin typeface="Courier New" pitchFamily="-106" charset="0"/>
                <a:ea typeface="ＭＳ Ｐゴシック" pitchFamily="-106" charset="-128"/>
                <a:cs typeface="Courier New" pitchFamily="-106" charset="0"/>
              </a:rPr>
              <a:t>	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maximum-</a:t>
            </a:r>
            <a:r>
              <a:rPr lang="en-GB" b="1" dirty="0">
                <a:solidFill>
                  <a:srgbClr val="00CE00"/>
                </a:solidFill>
                <a:latin typeface="Courier New" pitchFamily="-106" charset="0"/>
                <a:ea typeface="ＭＳ Ｐゴシック" pitchFamily="-106" charset="-128"/>
                <a:cs typeface="Courier New" pitchFamily="-106" charset="0"/>
              </a:rPr>
              <a:t>scale=2, minimum-scale=0.5</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9" name="Rectangle à coins arrondis 4"/>
          <p:cNvSpPr/>
          <p:nvPr/>
        </p:nvSpPr>
        <p:spPr>
          <a:xfrm>
            <a:off x="72008" y="3649588"/>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initial-scale=2</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10" name="Rectangle à coins arrondis 4"/>
          <p:cNvSpPr/>
          <p:nvPr/>
        </p:nvSpPr>
        <p:spPr>
          <a:xfrm>
            <a:off x="72008" y="4513684"/>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user-scalable=no</a:t>
            </a:r>
            <a:r>
              <a:rPr lang="en-GB" b="1" dirty="0" smtClean="0">
                <a:solidFill>
                  <a:srgbClr val="000000"/>
                </a:solidFill>
                <a:latin typeface="Courier New" pitchFamily="-106" charset="0"/>
                <a:ea typeface="ＭＳ Ｐゴシック" pitchFamily="-106" charset="-128"/>
                <a:cs typeface="Courier New" pitchFamily="-106" charset="0"/>
              </a:rPr>
              <a:t>"&gt;</a:t>
            </a:r>
          </a:p>
        </p:txBody>
      </p:sp>
    </p:spTree>
    <p:extLst>
      <p:ext uri="{BB962C8B-B14F-4D97-AF65-F5344CB8AC3E}">
        <p14:creationId xmlns:p14="http://schemas.microsoft.com/office/powerpoint/2010/main" val="177759528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smtClean="0"/>
              <a:t>We saw that we can use CSS3 media queries to define style rules in function of screen sizes</a:t>
            </a:r>
          </a:p>
          <a:p>
            <a:endParaRPr lang="en-US" sz="2000" dirty="0"/>
          </a:p>
          <a:p>
            <a:r>
              <a:rPr lang="en-US" dirty="0" smtClean="0"/>
              <a:t>Some mobile browsers don’t use the device-width as default viewport width</a:t>
            </a:r>
          </a:p>
          <a:p>
            <a:pPr lvl="1"/>
            <a:r>
              <a:rPr lang="en-US" dirty="0" smtClean="0"/>
              <a:t>Because of that, some rules may not work !</a:t>
            </a:r>
          </a:p>
          <a:p>
            <a:pPr lvl="1"/>
            <a:endParaRPr lang="en-US" sz="2000" dirty="0"/>
          </a:p>
          <a:p>
            <a:pPr marL="0" indent="0" algn="ctr">
              <a:buNone/>
            </a:pPr>
            <a:r>
              <a:rPr lang="en-US" b="1" dirty="0" smtClean="0"/>
              <a:t>So, don’t forget the meta viewport</a:t>
            </a:r>
            <a:endParaRPr lang="en-US" b="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And CSS3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8518333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Always think to three things when you develop a mobile website :</a:t>
            </a:r>
          </a:p>
          <a:p>
            <a:endParaRPr lang="en-US" dirty="0"/>
          </a:p>
          <a:p>
            <a:pPr marL="0" indent="0" algn="ctr">
              <a:buNone/>
            </a:pPr>
            <a:r>
              <a:rPr lang="en-US" b="1" dirty="0" smtClean="0"/>
              <a:t>Standards - Usability - Speed</a:t>
            </a:r>
            <a:endParaRPr lang="en-US" b="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The three most important things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38969581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the markup language :</a:t>
            </a:r>
          </a:p>
          <a:p>
            <a:pPr lvl="1"/>
            <a:r>
              <a:rPr lang="en-US" dirty="0" smtClean="0"/>
              <a:t>Use XHTML 1.1 (Basic or not) or HTML 5</a:t>
            </a:r>
          </a:p>
          <a:p>
            <a:pPr lvl="1"/>
            <a:r>
              <a:rPr lang="en-US" dirty="0" smtClean="0"/>
              <a:t>Remember of the W3C Markup Validation Service</a:t>
            </a:r>
          </a:p>
          <a:p>
            <a:endParaRPr lang="en-US" dirty="0" smtClean="0"/>
          </a:p>
          <a:p>
            <a:r>
              <a:rPr lang="en-US" dirty="0" smtClean="0"/>
              <a:t>For CSS :</a:t>
            </a:r>
          </a:p>
          <a:p>
            <a:pPr lvl="1"/>
            <a:r>
              <a:rPr lang="en-US" dirty="0" smtClean="0"/>
              <a:t>W3C CSS Validation Service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6498842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For JavaScript :</a:t>
            </a:r>
          </a:p>
          <a:p>
            <a:pPr lvl="1"/>
            <a:r>
              <a:rPr lang="en-US" dirty="0"/>
              <a:t>Use strict </a:t>
            </a:r>
            <a:r>
              <a:rPr lang="en-US" dirty="0" smtClean="0"/>
              <a:t>mode</a:t>
            </a:r>
          </a:p>
          <a:p>
            <a:pPr lvl="2"/>
            <a:r>
              <a:rPr lang="en-US" dirty="0" smtClean="0"/>
              <a:t>Semicolons mandatory</a:t>
            </a:r>
          </a:p>
          <a:p>
            <a:pPr lvl="2"/>
            <a:r>
              <a:rPr lang="en-US" dirty="0" smtClean="0"/>
              <a:t>++ and -- forbidden</a:t>
            </a:r>
          </a:p>
          <a:p>
            <a:pPr lvl="2"/>
            <a:r>
              <a:rPr lang="en-US" dirty="0" smtClean="0"/>
              <a:t>…</a:t>
            </a:r>
          </a:p>
          <a:p>
            <a:pPr lvl="2"/>
            <a:endParaRPr lang="en-US" dirty="0"/>
          </a:p>
          <a:p>
            <a:pPr lvl="1"/>
            <a:r>
              <a:rPr lang="en-US" dirty="0"/>
              <a:t>You can use </a:t>
            </a:r>
            <a:r>
              <a:rPr lang="en-US" dirty="0" err="1"/>
              <a:t>JSLint</a:t>
            </a:r>
            <a:r>
              <a:rPr lang="en-US" dirty="0"/>
              <a:t> </a:t>
            </a:r>
            <a:r>
              <a:rPr lang="en-US" dirty="0" smtClean="0"/>
              <a:t>to check your </a:t>
            </a:r>
            <a:r>
              <a:rPr lang="en-US" dirty="0"/>
              <a:t>code </a:t>
            </a:r>
            <a:r>
              <a:rPr lang="en-US" dirty="0" smtClean="0"/>
              <a:t>quality</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59088802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2-10-05 at 10.53.4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02836"/>
            <a:ext cx="8280920" cy="4058919"/>
          </a:xfrm>
          <a:prstGeom prst="rect">
            <a:avLst/>
          </a:prstGeom>
          <a:ln>
            <a:solidFill>
              <a:schemeClr val="tx1"/>
            </a:solidFill>
          </a:ln>
        </p:spPr>
      </p:pic>
    </p:spTree>
    <p:extLst>
      <p:ext uri="{BB962C8B-B14F-4D97-AF65-F5344CB8AC3E}">
        <p14:creationId xmlns:p14="http://schemas.microsoft.com/office/powerpoint/2010/main" val="16886871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Evolution of Smartphones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899592" y="985292"/>
            <a:ext cx="2237849" cy="4162400"/>
          </a:xfrm>
          <a:prstGeom prst="rect">
            <a:avLst/>
          </a:prstGeom>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Kyocera 6035 - </a:t>
            </a:r>
          </a:p>
          <a:p>
            <a:pPr algn="r"/>
            <a:r>
              <a:rPr lang="en-US" sz="2400" dirty="0" smtClean="0"/>
              <a:t>The first smartphone in the American market.</a:t>
            </a:r>
          </a:p>
          <a:p>
            <a:pPr algn="r"/>
            <a:r>
              <a:rPr lang="en-US" sz="2400" dirty="0" smtClean="0"/>
              <a:t>Released in February 2001.</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Palm OS 3.5</a:t>
            </a:r>
          </a:p>
          <a:p>
            <a:r>
              <a:rPr lang="en-US" dirty="0" smtClean="0"/>
              <a:t>CPU Clock: 16Mhz</a:t>
            </a:r>
          </a:p>
          <a:p>
            <a:r>
              <a:rPr lang="en-US" dirty="0" smtClean="0"/>
              <a:t>RAM: 8MB</a:t>
            </a:r>
          </a:p>
          <a:p>
            <a:r>
              <a:rPr lang="en-US" dirty="0" smtClean="0"/>
              <a:t>ROM: 2MB</a:t>
            </a:r>
          </a:p>
          <a:p>
            <a:r>
              <a:rPr lang="en-US" dirty="0" smtClean="0"/>
              <a:t>Display Diagonal: 2,5”</a:t>
            </a:r>
          </a:p>
          <a:p>
            <a:r>
              <a:rPr lang="en-US" dirty="0" smtClean="0"/>
              <a:t>Display Resolution: 160 x 160</a:t>
            </a:r>
            <a:endParaRPr lang="en-US" dirty="0"/>
          </a:p>
        </p:txBody>
      </p:sp>
    </p:spTree>
    <p:extLst>
      <p:ext uri="{BB962C8B-B14F-4D97-AF65-F5344CB8AC3E}">
        <p14:creationId xmlns:p14="http://schemas.microsoft.com/office/powerpoint/2010/main" val="23727240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lgn="ctr">
              <a:buNone/>
            </a:pPr>
            <a:r>
              <a:rPr lang="en-US" b="1" dirty="0" smtClean="0"/>
              <a:t>Mobile Website != Computer Website</a:t>
            </a:r>
          </a:p>
          <a:p>
            <a:endParaRPr lang="en-US" sz="2000" dirty="0"/>
          </a:p>
          <a:p>
            <a:r>
              <a:rPr lang="en-US" dirty="0" smtClean="0"/>
              <a:t>Computer :</a:t>
            </a:r>
          </a:p>
          <a:p>
            <a:pPr lvl="1"/>
            <a:r>
              <a:rPr lang="en-US" dirty="0" smtClean="0"/>
              <a:t>Wide screen in landscape position, mouse, keyboard, …</a:t>
            </a:r>
          </a:p>
          <a:p>
            <a:r>
              <a:rPr lang="en-US" dirty="0" smtClean="0"/>
              <a:t>Mobile :</a:t>
            </a:r>
          </a:p>
          <a:p>
            <a:pPr lvl="1"/>
            <a:r>
              <a:rPr lang="en-US" dirty="0" smtClean="0"/>
              <a:t>Small screen, can be in landscape or portrait position, virtual keyboard,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Usability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29108699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To test your mobile website :</a:t>
            </a:r>
          </a:p>
          <a:p>
            <a:pPr lvl="1"/>
            <a:r>
              <a:rPr lang="en-US" dirty="0" smtClean="0"/>
              <a:t>Opera Mobile Emulator</a:t>
            </a:r>
          </a:p>
          <a:p>
            <a:pPr lvl="1"/>
            <a:r>
              <a:rPr lang="en-US" dirty="0" err="1" smtClean="0"/>
              <a:t>Screenfly</a:t>
            </a:r>
            <a:r>
              <a:rPr lang="en-US" dirty="0"/>
              <a:t> (</a:t>
            </a:r>
            <a:r>
              <a:rPr lang="en-US" dirty="0">
                <a:hlinkClick r:id="rId3"/>
              </a:rPr>
              <a:t>http://quirktools.com/screenfly</a:t>
            </a:r>
            <a:r>
              <a:rPr lang="en-US" dirty="0" smtClean="0">
                <a:hlinkClick r:id="rId3"/>
              </a:rPr>
              <a:t>/</a:t>
            </a:r>
            <a:r>
              <a:rPr lang="en-US" dirty="0" smtClean="0"/>
              <a:t>)</a:t>
            </a:r>
          </a:p>
          <a:p>
            <a:pPr lvl="1"/>
            <a:r>
              <a:rPr lang="en-US" dirty="0" smtClean="0"/>
              <a:t>Adobe Edge Inspect</a:t>
            </a:r>
          </a:p>
          <a:p>
            <a:pPr lvl="1"/>
            <a:r>
              <a:rPr lang="en-US" dirty="0" smtClean="0"/>
              <a:t>Android / WP7 emulator</a:t>
            </a:r>
          </a:p>
          <a:p>
            <a:pPr lvl="1"/>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Usability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38024164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Mobile screens are small and connection can be weak</a:t>
            </a:r>
          </a:p>
          <a:p>
            <a:pPr lvl="1"/>
            <a:endParaRPr lang="en-US" dirty="0" smtClean="0"/>
          </a:p>
          <a:p>
            <a:pPr lvl="1"/>
            <a:r>
              <a:rPr lang="en-US" dirty="0" smtClean="0"/>
              <a:t>Don’t try to display too much information on the same page !</a:t>
            </a:r>
          </a:p>
          <a:p>
            <a:pPr lvl="1"/>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8295373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2-10-05 at 11.1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85292"/>
            <a:ext cx="5724128" cy="3971649"/>
          </a:xfrm>
          <a:prstGeom prst="rect">
            <a:avLst/>
          </a:prstGeom>
        </p:spPr>
      </p:pic>
      <p:pic>
        <p:nvPicPr>
          <p:cNvPr id="6" name="Picture 5" descr="Screen Shot 2012-10-05 at 11.17.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228" y="360040"/>
            <a:ext cx="2558244" cy="4441676"/>
          </a:xfrm>
          <a:prstGeom prst="rect">
            <a:avLst/>
          </a:prstGeom>
        </p:spPr>
      </p:pic>
      <p:sp>
        <p:nvSpPr>
          <p:cNvPr id="7" name="TextBox 6"/>
          <p:cNvSpPr txBox="1"/>
          <p:nvPr/>
        </p:nvSpPr>
        <p:spPr>
          <a:xfrm>
            <a:off x="1552250" y="4801716"/>
            <a:ext cx="2947742" cy="461665"/>
          </a:xfrm>
          <a:prstGeom prst="rect">
            <a:avLst/>
          </a:prstGeom>
          <a:noFill/>
        </p:spPr>
        <p:txBody>
          <a:bodyPr wrap="none" rtlCol="0">
            <a:spAutoFit/>
          </a:bodyPr>
          <a:lstStyle/>
          <a:p>
            <a:r>
              <a:rPr lang="en-US" sz="2400" dirty="0" smtClean="0"/>
              <a:t>~423 KB transferred</a:t>
            </a:r>
            <a:endParaRPr lang="en-US" sz="2400" dirty="0"/>
          </a:p>
        </p:txBody>
      </p:sp>
      <p:sp>
        <p:nvSpPr>
          <p:cNvPr id="9" name="TextBox 8"/>
          <p:cNvSpPr txBox="1"/>
          <p:nvPr/>
        </p:nvSpPr>
        <p:spPr>
          <a:xfrm>
            <a:off x="6156176" y="4772099"/>
            <a:ext cx="2776571" cy="461665"/>
          </a:xfrm>
          <a:prstGeom prst="rect">
            <a:avLst/>
          </a:prstGeom>
          <a:noFill/>
        </p:spPr>
        <p:txBody>
          <a:bodyPr wrap="none" rtlCol="0">
            <a:spAutoFit/>
          </a:bodyPr>
          <a:lstStyle/>
          <a:p>
            <a:r>
              <a:rPr lang="en-US" sz="2400" dirty="0" smtClean="0"/>
              <a:t>~25 KB transferred</a:t>
            </a:r>
            <a:endParaRPr lang="en-US" sz="2400" dirty="0"/>
          </a:p>
        </p:txBody>
      </p:sp>
    </p:spTree>
    <p:extLst>
      <p:ext uri="{BB962C8B-B14F-4D97-AF65-F5344CB8AC3E}">
        <p14:creationId xmlns:p14="http://schemas.microsoft.com/office/powerpoint/2010/main" val="122987347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9" name="Chart 8"/>
          <p:cNvGraphicFramePr>
            <a:graphicFrameLocks/>
          </p:cNvGraphicFramePr>
          <p:nvPr>
            <p:extLst>
              <p:ext uri="{D42A27DB-BD31-4B8C-83A1-F6EECF244321}">
                <p14:modId xmlns:p14="http://schemas.microsoft.com/office/powerpoint/2010/main" val="2292170758"/>
              </p:ext>
            </p:extLst>
          </p:nvPr>
        </p:nvGraphicFramePr>
        <p:xfrm>
          <a:off x="251520" y="985292"/>
          <a:ext cx="8659812" cy="42554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473220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6" name="Chart 5"/>
          <p:cNvGraphicFramePr>
            <a:graphicFrameLocks/>
          </p:cNvGraphicFramePr>
          <p:nvPr>
            <p:extLst>
              <p:ext uri="{D42A27DB-BD31-4B8C-83A1-F6EECF244321}">
                <p14:modId xmlns:p14="http://schemas.microsoft.com/office/powerpoint/2010/main" val="2898751939"/>
              </p:ext>
            </p:extLst>
          </p:nvPr>
        </p:nvGraphicFramePr>
        <p:xfrm>
          <a:off x="107504" y="985292"/>
          <a:ext cx="8928992" cy="42886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2366693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endParaRPr lang="en-US" sz="1200" dirty="0" smtClean="0"/>
          </a:p>
          <a:p>
            <a:r>
              <a:rPr lang="en-US" dirty="0" smtClean="0"/>
              <a:t>Avoid pages greater than 20KB</a:t>
            </a:r>
          </a:p>
          <a:p>
            <a:pPr lvl="1"/>
            <a:r>
              <a:rPr lang="en-US" dirty="0"/>
              <a:t>Minify your CSS and </a:t>
            </a:r>
            <a:r>
              <a:rPr lang="en-US" dirty="0" smtClean="0"/>
              <a:t>JavaScript</a:t>
            </a:r>
          </a:p>
          <a:p>
            <a:pPr lvl="1"/>
            <a:r>
              <a:rPr lang="en-US" dirty="0" smtClean="0"/>
              <a:t>Use CSS Sprites</a:t>
            </a:r>
          </a:p>
          <a:p>
            <a:endParaRPr lang="en-US" dirty="0"/>
          </a:p>
          <a:p>
            <a:r>
              <a:rPr lang="en-US" dirty="0" smtClean="0"/>
              <a:t>Minimize client requests</a:t>
            </a:r>
          </a:p>
          <a:p>
            <a:pPr lvl="1"/>
            <a:r>
              <a:rPr lang="en-US" dirty="0" smtClean="0"/>
              <a:t>Concatenate </a:t>
            </a:r>
            <a:r>
              <a:rPr lang="en-US" dirty="0"/>
              <a:t>your CSS and JS </a:t>
            </a:r>
            <a:r>
              <a:rPr lang="en-US" dirty="0" smtClean="0"/>
              <a:t>files</a:t>
            </a:r>
            <a:endParaRPr lang="en-US" dirty="0"/>
          </a:p>
        </p:txBody>
      </p:sp>
    </p:spTree>
    <p:extLst>
      <p:ext uri="{BB962C8B-B14F-4D97-AF65-F5344CB8AC3E}">
        <p14:creationId xmlns:p14="http://schemas.microsoft.com/office/powerpoint/2010/main" val="344829500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endParaRPr lang="en-US" sz="1200" dirty="0" smtClean="0"/>
          </a:p>
          <a:p>
            <a:r>
              <a:rPr lang="en-US" dirty="0" smtClean="0"/>
              <a:t>Use client-side validation to avoid server requests</a:t>
            </a:r>
          </a:p>
          <a:p>
            <a:endParaRPr lang="en-US" dirty="0"/>
          </a:p>
          <a:p>
            <a:r>
              <a:rPr lang="en-US" dirty="0" smtClean="0"/>
              <a:t>Use Ajax with parsimony</a:t>
            </a:r>
          </a:p>
          <a:p>
            <a:pPr lvl="1"/>
            <a:r>
              <a:rPr lang="en-US" dirty="0" smtClean="0"/>
              <a:t>Data connection use a lot of battery </a:t>
            </a:r>
          </a:p>
          <a:p>
            <a:endParaRPr lang="en-US" dirty="0"/>
          </a:p>
          <a:p>
            <a:endParaRPr lang="en-US" dirty="0" smtClean="0"/>
          </a:p>
        </p:txBody>
      </p:sp>
    </p:spTree>
    <p:extLst>
      <p:ext uri="{BB962C8B-B14F-4D97-AF65-F5344CB8AC3E}">
        <p14:creationId xmlns:p14="http://schemas.microsoft.com/office/powerpoint/2010/main" val="199944284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002130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Jquery</a:t>
            </a:r>
            <a:r>
              <a:rPr lang="en-US" dirty="0" smtClean="0"/>
              <a:t> mobile</a:t>
            </a:r>
            <a:endParaRPr lang="en-US" sz="3200"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10" name="Picture 9"/>
          <p:cNvPicPr>
            <a:picLocks noChangeAspect="1"/>
          </p:cNvPicPr>
          <p:nvPr/>
        </p:nvPicPr>
        <p:blipFill>
          <a:blip r:embed="rId2"/>
          <a:stretch>
            <a:fillRect/>
          </a:stretch>
        </p:blipFill>
        <p:spPr>
          <a:xfrm>
            <a:off x="4391868" y="2209428"/>
            <a:ext cx="4644628" cy="1317385"/>
          </a:xfrm>
          <a:prstGeom prst="rect">
            <a:avLst/>
          </a:prstGeom>
        </p:spPr>
      </p:pic>
    </p:spTree>
    <p:extLst>
      <p:ext uri="{BB962C8B-B14F-4D97-AF65-F5344CB8AC3E}">
        <p14:creationId xmlns:p14="http://schemas.microsoft.com/office/powerpoint/2010/main" val="132932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23528" y="1376288"/>
            <a:ext cx="3049346" cy="3857476"/>
          </a:xfrm>
          <a:prstGeom prst="rect">
            <a:avLst/>
          </a:prstGeom>
        </p:spPr>
      </p:pic>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RIM BlackBerry 5810 - </a:t>
            </a:r>
          </a:p>
          <a:p>
            <a:pPr algn="r"/>
            <a:r>
              <a:rPr lang="en-US" sz="2400" dirty="0" smtClean="0"/>
              <a:t>The first commercialized RIM smartphone.</a:t>
            </a:r>
          </a:p>
          <a:p>
            <a:pPr algn="r"/>
            <a:r>
              <a:rPr lang="en-US" sz="2400" dirty="0" smtClean="0"/>
              <a:t>Released in March 2002.</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BlackBerry OS 3.6</a:t>
            </a:r>
          </a:p>
          <a:p>
            <a:r>
              <a:rPr lang="en-US" dirty="0" smtClean="0"/>
              <a:t>CPU Clock: 40Mhz</a:t>
            </a:r>
          </a:p>
          <a:p>
            <a:r>
              <a:rPr lang="en-US" dirty="0" smtClean="0"/>
              <a:t>RAM: 1MB</a:t>
            </a:r>
          </a:p>
          <a:p>
            <a:r>
              <a:rPr lang="en-US" dirty="0" smtClean="0"/>
              <a:t>ROM: 8MB</a:t>
            </a:r>
          </a:p>
          <a:p>
            <a:r>
              <a:rPr lang="en-US" dirty="0" smtClean="0"/>
              <a:t>Display Diagonal: 3”</a:t>
            </a:r>
          </a:p>
          <a:p>
            <a:r>
              <a:rPr lang="en-US" dirty="0" smtClean="0"/>
              <a:t>Display Resolution: 160 x 160</a:t>
            </a:r>
            <a:endParaRPr lang="en-US" dirty="0"/>
          </a:p>
        </p:txBody>
      </p:sp>
    </p:spTree>
    <p:extLst>
      <p:ext uri="{BB962C8B-B14F-4D97-AF65-F5344CB8AC3E}">
        <p14:creationId xmlns:p14="http://schemas.microsoft.com/office/powerpoint/2010/main" val="381909737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pPr marL="0" indent="0" algn="r">
              <a:buNone/>
            </a:pPr>
            <a:endParaRPr lang="en-US" i="1" dirty="0" smtClean="0"/>
          </a:p>
          <a:p>
            <a:pPr marL="0" indent="0" algn="r">
              <a:buNone/>
            </a:pPr>
            <a:endParaRPr lang="en-US" i="1" dirty="0" smtClean="0"/>
          </a:p>
          <a:p>
            <a:pPr marL="0" indent="0" algn="r">
              <a:buNone/>
            </a:pPr>
            <a:r>
              <a:rPr lang="en-US" i="1" dirty="0" smtClean="0"/>
              <a:t>A </a:t>
            </a:r>
            <a:r>
              <a:rPr lang="en-US" i="1" dirty="0"/>
              <a:t>unified user interface system that works seamlessly across all popular mobile device platforms, built on the rock-solid </a:t>
            </a:r>
            <a:r>
              <a:rPr lang="en-US" i="1" dirty="0" err="1"/>
              <a:t>jQuery</a:t>
            </a:r>
            <a:r>
              <a:rPr lang="en-US" i="1" dirty="0"/>
              <a:t> and </a:t>
            </a:r>
            <a:r>
              <a:rPr lang="en-US" i="1" dirty="0" err="1"/>
              <a:t>jQuery</a:t>
            </a:r>
            <a:r>
              <a:rPr lang="en-US" i="1" dirty="0"/>
              <a:t> UI </a:t>
            </a:r>
            <a:r>
              <a:rPr lang="en-US" i="1" dirty="0" smtClean="0"/>
              <a:t>foundation.</a:t>
            </a:r>
          </a:p>
        </p:txBody>
      </p:sp>
    </p:spTree>
    <p:extLst>
      <p:ext uri="{BB962C8B-B14F-4D97-AF65-F5344CB8AC3E}">
        <p14:creationId xmlns:p14="http://schemas.microsoft.com/office/powerpoint/2010/main" val="8371940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smtClean="0"/>
              <a:t>Similar to </a:t>
            </a:r>
            <a:r>
              <a:rPr lang="en-US" dirty="0" err="1" smtClean="0"/>
              <a:t>jQuery</a:t>
            </a:r>
            <a:r>
              <a:rPr lang="en-US" dirty="0" smtClean="0"/>
              <a:t> UI but for mobile devices</a:t>
            </a:r>
            <a:endParaRPr lang="en-US" dirty="0"/>
          </a:p>
          <a:p>
            <a:r>
              <a:rPr lang="en-US" dirty="0" smtClean="0"/>
              <a:t>Includes :</a:t>
            </a:r>
          </a:p>
          <a:p>
            <a:pPr lvl="1"/>
            <a:r>
              <a:rPr lang="en-US" dirty="0" smtClean="0"/>
              <a:t>Ajax navigation system</a:t>
            </a:r>
          </a:p>
          <a:p>
            <a:pPr lvl="1"/>
            <a:r>
              <a:rPr lang="en-US" dirty="0" smtClean="0"/>
              <a:t>Animated page transitions</a:t>
            </a:r>
          </a:p>
          <a:p>
            <a:pPr lvl="1"/>
            <a:r>
              <a:rPr lang="en-US" dirty="0" smtClean="0"/>
              <a:t>A flexible theming system</a:t>
            </a:r>
          </a:p>
          <a:p>
            <a:pPr lvl="1"/>
            <a:r>
              <a:rPr lang="en-US" dirty="0" smtClean="0"/>
              <a:t>Touch-friendly UI widgets</a:t>
            </a:r>
          </a:p>
          <a:p>
            <a:pPr lvl="2"/>
            <a:r>
              <a:rPr lang="en-US" dirty="0" smtClean="0"/>
              <a:t>Pages, dialogs, toolbars, </a:t>
            </a:r>
            <a:r>
              <a:rPr lang="en-US" dirty="0" err="1" smtClean="0"/>
              <a:t>listviews</a:t>
            </a:r>
            <a:r>
              <a:rPr lang="en-US" dirty="0" smtClean="0"/>
              <a:t>, buttons, …</a:t>
            </a:r>
          </a:p>
        </p:txBody>
      </p:sp>
    </p:spTree>
    <p:extLst>
      <p:ext uri="{BB962C8B-B14F-4D97-AF65-F5344CB8AC3E}">
        <p14:creationId xmlns:p14="http://schemas.microsoft.com/office/powerpoint/2010/main" val="365383572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err="1" smtClean="0"/>
              <a:t>jQuery</a:t>
            </a:r>
            <a:r>
              <a:rPr lang="en-US" dirty="0" smtClean="0"/>
              <a:t> Mobile is based on standards :</a:t>
            </a:r>
          </a:p>
          <a:p>
            <a:pPr lvl="1"/>
            <a:endParaRPr lang="en-US" dirty="0"/>
          </a:p>
          <a:p>
            <a:pPr lvl="1"/>
            <a:r>
              <a:rPr lang="en-US" dirty="0" smtClean="0"/>
              <a:t>Semantic HTML</a:t>
            </a:r>
          </a:p>
          <a:p>
            <a:pPr lvl="1"/>
            <a:r>
              <a:rPr lang="en-US" dirty="0" smtClean="0"/>
              <a:t>CSS</a:t>
            </a:r>
          </a:p>
          <a:p>
            <a:pPr lvl="1"/>
            <a:r>
              <a:rPr lang="en-US" dirty="0" smtClean="0"/>
              <a:t>JavaScript improved by </a:t>
            </a:r>
            <a:r>
              <a:rPr lang="en-US" dirty="0" err="1" smtClean="0"/>
              <a:t>jQuery</a:t>
            </a:r>
            <a:r>
              <a:rPr lang="en-US" dirty="0" smtClean="0"/>
              <a:t> API</a:t>
            </a:r>
          </a:p>
          <a:p>
            <a:pPr lvl="1"/>
            <a:r>
              <a:rPr lang="en-US" dirty="0" smtClean="0"/>
              <a:t>WAI-ARIA</a:t>
            </a:r>
          </a:p>
        </p:txBody>
      </p:sp>
    </p:spTree>
    <p:extLst>
      <p:ext uri="{BB962C8B-B14F-4D97-AF65-F5344CB8AC3E}">
        <p14:creationId xmlns:p14="http://schemas.microsoft.com/office/powerpoint/2010/main" val="175901690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49188"/>
            <a:ext cx="8712968" cy="52337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a:solidFill>
                  <a:srgbClr val="5F5F5F"/>
                </a:solidFill>
                <a:latin typeface="Courier New" pitchFamily="-106" charset="0"/>
                <a:ea typeface="ＭＳ Ｐゴシック" pitchFamily="-106" charset="-128"/>
                <a:cs typeface="Courier New" pitchFamily="-106" charset="0"/>
              </a:rPr>
              <a:t>&lt;!DOCTYPE html&gt;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html</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head</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title</a:t>
            </a:r>
            <a:r>
              <a:rPr lang="en-GB" b="1" dirty="0">
                <a:solidFill>
                  <a:srgbClr val="000000"/>
                </a:solidFill>
                <a:latin typeface="Courier New" pitchFamily="-106" charset="0"/>
                <a:ea typeface="ＭＳ Ｐゴシック" pitchFamily="-106" charset="-128"/>
                <a:cs typeface="Courier New" pitchFamily="-106" charset="0"/>
              </a:rPr>
              <a:t>&gt;My Page&lt;/</a:t>
            </a:r>
            <a:r>
              <a:rPr lang="en-GB" b="1" dirty="0">
                <a:solidFill>
                  <a:srgbClr val="0000FF"/>
                </a:solidFill>
                <a:latin typeface="Courier New" pitchFamily="-106" charset="0"/>
                <a:ea typeface="ＭＳ Ｐゴシック" pitchFamily="-106" charset="-128"/>
                <a:cs typeface="Courier New" pitchFamily="-106" charset="0"/>
              </a:rPr>
              <a:t>title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meta</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name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viewport</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width=device-width, initial-scale=1</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&lt;!--</a:t>
            </a:r>
            <a:r>
              <a:rPr lang="en-GB" b="1" dirty="0" err="1" smtClean="0">
                <a:solidFill>
                  <a:srgbClr val="479B8F"/>
                </a:solidFill>
                <a:latin typeface="Courier New" pitchFamily="-106" charset="0"/>
                <a:ea typeface="ＭＳ Ｐゴシック" pitchFamily="-106" charset="-128"/>
                <a:cs typeface="Courier New" pitchFamily="-106" charset="0"/>
              </a:rPr>
              <a:t>jQuery</a:t>
            </a:r>
            <a:r>
              <a:rPr lang="en-GB" b="1" dirty="0" smtClean="0">
                <a:solidFill>
                  <a:srgbClr val="479B8F"/>
                </a:solidFill>
                <a:latin typeface="Courier New" pitchFamily="-106" charset="0"/>
                <a:ea typeface="ＭＳ Ｐゴシック" pitchFamily="-106" charset="-128"/>
                <a:cs typeface="Courier New" pitchFamily="-106" charset="0"/>
              </a:rPr>
              <a:t> &amp; </a:t>
            </a:r>
            <a:r>
              <a:rPr lang="en-GB" b="1" dirty="0" err="1" smtClean="0">
                <a:solidFill>
                  <a:srgbClr val="479B8F"/>
                </a:solidFill>
                <a:latin typeface="Courier New" pitchFamily="-106" charset="0"/>
                <a:ea typeface="ＭＳ Ｐゴシック" pitchFamily="-106" charset="-128"/>
                <a:cs typeface="Courier New" pitchFamily="-106" charset="0"/>
              </a:rPr>
              <a:t>jQuery</a:t>
            </a:r>
            <a:r>
              <a:rPr lang="en-GB" b="1" dirty="0" smtClean="0">
                <a:solidFill>
                  <a:srgbClr val="479B8F"/>
                </a:solidFill>
                <a:latin typeface="Courier New" pitchFamily="-106" charset="0"/>
                <a:ea typeface="ＭＳ Ｐゴシック" pitchFamily="-106" charset="-128"/>
                <a:cs typeface="Courier New" pitchFamily="-106" charset="0"/>
              </a:rPr>
              <a:t> Mobile JS and CSS files--&gt; </a:t>
            </a:r>
            <a:endParaRPr lang="en-GB"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head</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&gt;My Title&lt;/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p</a:t>
            </a:r>
            <a:r>
              <a:rPr lang="en-GB" b="1" dirty="0">
                <a:solidFill>
                  <a:srgbClr val="000000"/>
                </a:solidFill>
                <a:latin typeface="Courier New" pitchFamily="-106" charset="0"/>
                <a:ea typeface="ＭＳ Ｐゴシック" pitchFamily="-106" charset="-128"/>
                <a:cs typeface="Courier New" pitchFamily="-106" charset="0"/>
              </a:rPr>
              <a:t>&gt;Hello world&lt;/</a:t>
            </a:r>
            <a:r>
              <a:rPr lang="en-GB" b="1" dirty="0">
                <a:solidFill>
                  <a:srgbClr val="0000FF"/>
                </a:solidFill>
                <a:latin typeface="Courier New" pitchFamily="-106" charset="0"/>
                <a:ea typeface="ＭＳ Ｐゴシック" pitchFamily="-106" charset="-128"/>
                <a:cs typeface="Courier New" pitchFamily="-106" charset="0"/>
              </a:rPr>
              <a:t>p</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html</a:t>
            </a:r>
            <a:r>
              <a:rPr lang="en-GB" b="1" dirty="0" smtClean="0">
                <a:solidFill>
                  <a:srgbClr val="000000"/>
                </a:solidFill>
                <a:latin typeface="Courier New" pitchFamily="-106" charset="0"/>
                <a:ea typeface="ＭＳ Ｐゴシック" pitchFamily="-106" charset="-128"/>
                <a:cs typeface="Courier New" pitchFamily="-106" charset="0"/>
              </a:rPr>
              <a:t>&gt;</a:t>
            </a:r>
          </a:p>
        </p:txBody>
      </p:sp>
      <p:cxnSp>
        <p:nvCxnSpPr>
          <p:cNvPr id="3" name="Straight Connector 2"/>
          <p:cNvCxnSpPr/>
          <p:nvPr/>
        </p:nvCxnSpPr>
        <p:spPr>
          <a:xfrm>
            <a:off x="1331640" y="49188"/>
            <a:ext cx="0" cy="51845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smtClean="0"/>
              <a:t>Page Example</a:t>
            </a:r>
            <a:endParaRPr lang="en-US" sz="3200" b="1" dirty="0"/>
          </a:p>
        </p:txBody>
      </p:sp>
      <p:pic>
        <p:nvPicPr>
          <p:cNvPr id="18" name="Picture 17" descr="Screen Shot 2012-10-07 at 10.41.02 PM.png"/>
          <p:cNvPicPr>
            <a:picLocks noChangeAspect="1"/>
          </p:cNvPicPr>
          <p:nvPr/>
        </p:nvPicPr>
        <p:blipFill rotWithShape="1">
          <a:blip r:embed="rId3">
            <a:extLst>
              <a:ext uri="{28A0092B-C50C-407E-A947-70E740481C1C}">
                <a14:useLocalDpi xmlns:a14="http://schemas.microsoft.com/office/drawing/2010/main" val="0"/>
              </a:ext>
            </a:extLst>
          </a:blip>
          <a:srcRect l="7524" t="2504" r="6232" b="51106"/>
          <a:stretch/>
        </p:blipFill>
        <p:spPr>
          <a:xfrm>
            <a:off x="6660232" y="3188086"/>
            <a:ext cx="2376265" cy="1820774"/>
          </a:xfrm>
          <a:prstGeom prst="rect">
            <a:avLst/>
          </a:prstGeom>
          <a:ln>
            <a:solidFill>
              <a:srgbClr val="000000"/>
            </a:solidFill>
          </a:ln>
        </p:spPr>
      </p:pic>
    </p:spTree>
    <p:extLst>
      <p:ext uri="{BB962C8B-B14F-4D97-AF65-F5344CB8AC3E}">
        <p14:creationId xmlns:p14="http://schemas.microsoft.com/office/powerpoint/2010/main" val="157488652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144016"/>
            <a:ext cx="8712968" cy="50177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smtClean="0">
                <a:solidFill>
                  <a:srgbClr val="5F5F5F"/>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&gt;My Title&lt;/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err="1">
                <a:solidFill>
                  <a:srgbClr val="0000FF"/>
                </a:solidFill>
                <a:latin typeface="Courier New" pitchFamily="-106" charset="0"/>
                <a:ea typeface="ＭＳ Ｐゴシック" pitchFamily="-106" charset="-128"/>
                <a:cs typeface="Courier New" pitchFamily="-106" charset="0"/>
              </a:rPr>
              <a:t>ul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CE00"/>
                </a:solidFill>
                <a:latin typeface="Courier New" pitchFamily="-106" charset="0"/>
                <a:ea typeface="ＭＳ Ｐゴシック" pitchFamily="-106" charset="-128"/>
                <a:cs typeface="Courier New" pitchFamily="-106" charset="0"/>
              </a:rPr>
              <a:t>listview</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data</a:t>
            </a:r>
            <a:r>
              <a:rPr lang="en-GB" b="1" dirty="0">
                <a:solidFill>
                  <a:srgbClr val="FF0000"/>
                </a:solidFill>
                <a:latin typeface="Courier New" pitchFamily="-106" charset="0"/>
                <a:ea typeface="ＭＳ Ｐゴシック" pitchFamily="-106" charset="-128"/>
                <a:cs typeface="Courier New" pitchFamily="-106" charset="0"/>
              </a:rPr>
              <a:t>-inset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true</a:t>
            </a:r>
            <a:r>
              <a:rPr lang="en-GB" b="1" dirty="0" smtClean="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&gt;HTML&lt;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&gt;CSS&lt;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&gt;JavaScript&lt;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&gt;SVG&lt;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FF"/>
                </a:solidFill>
                <a:latin typeface="Courier New" pitchFamily="-106" charset="0"/>
                <a:ea typeface="ＭＳ Ｐゴシック" pitchFamily="-106" charset="-128"/>
                <a:cs typeface="Courier New" pitchFamily="-106" charset="0"/>
              </a:rPr>
              <a:t>ul</a:t>
            </a:r>
            <a:r>
              <a:rPr lang="en-GB" b="1" dirty="0">
                <a:solidFill>
                  <a:srgbClr val="000000"/>
                </a:solidFill>
                <a:latin typeface="Courier New" pitchFamily="-106" charset="0"/>
                <a:ea typeface="ＭＳ Ｐゴシック" pitchFamily="-106" charset="-128"/>
                <a:cs typeface="Courier New" pitchFamily="-106" charset="0"/>
              </a:rPr>
              <a:t>&gt;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smtClean="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cxnSp>
        <p:nvCxnSpPr>
          <p:cNvPr id="3" name="Straight Connector 2"/>
          <p:cNvCxnSpPr/>
          <p:nvPr/>
        </p:nvCxnSpPr>
        <p:spPr>
          <a:xfrm>
            <a:off x="1331640" y="144016"/>
            <a:ext cx="0" cy="49685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err="1" smtClean="0"/>
              <a:t>Listview</a:t>
            </a:r>
            <a:r>
              <a:rPr lang="en-US" sz="3200" b="1" dirty="0" smtClean="0"/>
              <a:t> Example</a:t>
            </a:r>
            <a:endParaRPr lang="en-US" sz="3200" b="1" dirty="0"/>
          </a:p>
        </p:txBody>
      </p:sp>
      <p:pic>
        <p:nvPicPr>
          <p:cNvPr id="2" name="Picture 1" descr="Screen Shot 2012-10-08 at 12.05.13 PM.png"/>
          <p:cNvPicPr>
            <a:picLocks noChangeAspect="1"/>
          </p:cNvPicPr>
          <p:nvPr/>
        </p:nvPicPr>
        <p:blipFill rotWithShape="1">
          <a:blip r:embed="rId3">
            <a:extLst>
              <a:ext uri="{28A0092B-C50C-407E-A947-70E740481C1C}">
                <a14:useLocalDpi xmlns:a14="http://schemas.microsoft.com/office/drawing/2010/main" val="0"/>
              </a:ext>
            </a:extLst>
          </a:blip>
          <a:srcRect b="43400"/>
          <a:stretch/>
        </p:blipFill>
        <p:spPr>
          <a:xfrm>
            <a:off x="6948264" y="3422946"/>
            <a:ext cx="2123728" cy="1810570"/>
          </a:xfrm>
          <a:prstGeom prst="rect">
            <a:avLst/>
          </a:prstGeom>
          <a:ln>
            <a:solidFill>
              <a:srgbClr val="000000"/>
            </a:solidFill>
          </a:ln>
        </p:spPr>
      </p:pic>
    </p:spTree>
    <p:extLst>
      <p:ext uri="{BB962C8B-B14F-4D97-AF65-F5344CB8AC3E}">
        <p14:creationId xmlns:p14="http://schemas.microsoft.com/office/powerpoint/2010/main" val="20940724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err="1" smtClean="0"/>
              <a:t>jQuery</a:t>
            </a:r>
            <a:r>
              <a:rPr lang="en-US" dirty="0" smtClean="0"/>
              <a:t> Mobile </a:t>
            </a:r>
            <a:r>
              <a:rPr lang="en-US" dirty="0"/>
              <a:t>contains a full set of form </a:t>
            </a:r>
            <a:r>
              <a:rPr lang="en-US" dirty="0" smtClean="0"/>
              <a:t>widgets</a:t>
            </a:r>
          </a:p>
          <a:p>
            <a:pPr lvl="1"/>
            <a:r>
              <a:rPr lang="en-US" dirty="0" smtClean="0"/>
              <a:t>Automatically enhanced with a touch</a:t>
            </a:r>
            <a:r>
              <a:rPr lang="en-US" dirty="0"/>
              <a:t>-friendly </a:t>
            </a:r>
            <a:r>
              <a:rPr lang="en-US" dirty="0" smtClean="0"/>
              <a:t>style</a:t>
            </a:r>
          </a:p>
        </p:txBody>
      </p:sp>
    </p:spTree>
    <p:extLst>
      <p:ext uri="{BB962C8B-B14F-4D97-AF65-F5344CB8AC3E}">
        <p14:creationId xmlns:p14="http://schemas.microsoft.com/office/powerpoint/2010/main" val="650492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49188"/>
            <a:ext cx="8712968" cy="52337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form</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for</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"&gt;Gender&lt;/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select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name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MALE</a:t>
            </a:r>
            <a:r>
              <a:rPr lang="en-GB" b="1" dirty="0">
                <a:solidFill>
                  <a:srgbClr val="000000"/>
                </a:solidFill>
                <a:latin typeface="Courier New" pitchFamily="-106" charset="0"/>
                <a:ea typeface="ＭＳ Ｐゴシック" pitchFamily="-106" charset="-128"/>
                <a:cs typeface="Courier New" pitchFamily="-106" charset="0"/>
              </a:rPr>
              <a:t>"&gt;Male&lt;/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FEMALE</a:t>
            </a:r>
            <a:r>
              <a:rPr lang="en-GB" b="1" dirty="0">
                <a:solidFill>
                  <a:srgbClr val="000000"/>
                </a:solidFill>
                <a:latin typeface="Courier New" pitchFamily="-106" charset="0"/>
                <a:ea typeface="ＭＳ Ｐゴシック" pitchFamily="-106" charset="-128"/>
                <a:cs typeface="Courier New" pitchFamily="-106" charset="0"/>
              </a:rPr>
              <a:t>"&gt;Female&lt;/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select</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for</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age</a:t>
            </a:r>
            <a:r>
              <a:rPr lang="en-GB" b="1" dirty="0">
                <a:solidFill>
                  <a:srgbClr val="000000"/>
                </a:solidFill>
                <a:latin typeface="Courier New" pitchFamily="-106" charset="0"/>
                <a:ea typeface="ＭＳ Ｐゴシック" pitchFamily="-106" charset="-128"/>
                <a:cs typeface="Courier New" pitchFamily="-106" charset="0"/>
              </a:rPr>
              <a:t>"&gt;Age:&lt;/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input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type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range</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age</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FF0000"/>
                </a:solidFill>
                <a:latin typeface="Courier New" pitchFamily="-106" charset="0"/>
                <a:ea typeface="ＭＳ Ｐゴシック" pitchFamily="-106" charset="-128"/>
                <a:cs typeface="Courier New" pitchFamily="-106" charset="0"/>
              </a:rPr>
              <a:t>	name</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age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min</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0</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max</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100</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input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type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submit</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Submit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form</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p:txBody>
      </p:sp>
      <p:cxnSp>
        <p:nvCxnSpPr>
          <p:cNvPr id="3" name="Straight Connector 2"/>
          <p:cNvCxnSpPr/>
          <p:nvPr/>
        </p:nvCxnSpPr>
        <p:spPr>
          <a:xfrm>
            <a:off x="1331640" y="49188"/>
            <a:ext cx="0" cy="51845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smtClean="0"/>
              <a:t>Form Example</a:t>
            </a:r>
            <a:endParaRPr lang="en-US" sz="3200" b="1" dirty="0"/>
          </a:p>
        </p:txBody>
      </p:sp>
      <p:pic>
        <p:nvPicPr>
          <p:cNvPr id="2" name="Picture 1" descr="Screen Shot 2012-10-08 at 12.49.42 PM.png"/>
          <p:cNvPicPr>
            <a:picLocks noChangeAspect="1"/>
          </p:cNvPicPr>
          <p:nvPr/>
        </p:nvPicPr>
        <p:blipFill rotWithShape="1">
          <a:blip r:embed="rId3">
            <a:extLst>
              <a:ext uri="{28A0092B-C50C-407E-A947-70E740481C1C}">
                <a14:useLocalDpi xmlns:a14="http://schemas.microsoft.com/office/drawing/2010/main" val="0"/>
              </a:ext>
            </a:extLst>
          </a:blip>
          <a:srcRect b="44721"/>
          <a:stretch/>
        </p:blipFill>
        <p:spPr>
          <a:xfrm>
            <a:off x="6660232" y="2857500"/>
            <a:ext cx="2451844" cy="2162610"/>
          </a:xfrm>
          <a:prstGeom prst="rect">
            <a:avLst/>
          </a:prstGeom>
          <a:ln>
            <a:solidFill>
              <a:srgbClr val="000000"/>
            </a:solidFill>
          </a:ln>
        </p:spPr>
      </p:pic>
    </p:spTree>
    <p:extLst>
      <p:ext uri="{BB962C8B-B14F-4D97-AF65-F5344CB8AC3E}">
        <p14:creationId xmlns:p14="http://schemas.microsoft.com/office/powerpoint/2010/main" val="39734413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Page 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smtClean="0"/>
              <a:t>A page is define by the content of an element with the </a:t>
            </a:r>
            <a:r>
              <a:rPr lang="en-US" i="1" dirty="0" smtClean="0"/>
              <a:t>page </a:t>
            </a:r>
            <a:r>
              <a:rPr lang="en-US" dirty="0" smtClean="0"/>
              <a:t>data-role</a:t>
            </a:r>
            <a:endParaRPr lang="en-US" dirty="0"/>
          </a:p>
          <a:p>
            <a:r>
              <a:rPr lang="en-US" dirty="0" smtClean="0"/>
              <a:t>Inside it, </a:t>
            </a:r>
            <a:r>
              <a:rPr lang="en-US" dirty="0"/>
              <a:t>any valid HTML markup can be </a:t>
            </a:r>
            <a:r>
              <a:rPr lang="en-US" dirty="0" smtClean="0"/>
              <a:t>used</a:t>
            </a:r>
            <a:endParaRPr lang="en-US" dirty="0"/>
          </a:p>
          <a:p>
            <a:pPr lvl="1"/>
            <a:r>
              <a:rPr lang="en-US" dirty="0"/>
              <a:t>B</a:t>
            </a:r>
            <a:r>
              <a:rPr lang="en-US" dirty="0" smtClean="0"/>
              <a:t>ut typical pages have children with the following </a:t>
            </a:r>
            <a:r>
              <a:rPr lang="en-US" i="1" dirty="0" smtClean="0"/>
              <a:t>data-roles</a:t>
            </a:r>
            <a:r>
              <a:rPr lang="en-US" dirty="0" smtClean="0"/>
              <a:t> :</a:t>
            </a:r>
          </a:p>
          <a:p>
            <a:pPr lvl="2"/>
            <a:r>
              <a:rPr lang="en-US" i="1" dirty="0" smtClean="0"/>
              <a:t>header</a:t>
            </a:r>
            <a:endParaRPr lang="en-US" dirty="0"/>
          </a:p>
          <a:p>
            <a:pPr lvl="2"/>
            <a:r>
              <a:rPr lang="en-US" i="1" dirty="0"/>
              <a:t>c</a:t>
            </a:r>
            <a:r>
              <a:rPr lang="en-US" i="1" dirty="0" smtClean="0"/>
              <a:t>ontent</a:t>
            </a:r>
          </a:p>
          <a:p>
            <a:pPr lvl="2"/>
            <a:r>
              <a:rPr lang="en-US" i="1" dirty="0" smtClean="0"/>
              <a:t>footer</a:t>
            </a:r>
          </a:p>
        </p:txBody>
      </p:sp>
    </p:spTree>
    <p:extLst>
      <p:ext uri="{BB962C8B-B14F-4D97-AF65-F5344CB8AC3E}">
        <p14:creationId xmlns:p14="http://schemas.microsoft.com/office/powerpoint/2010/main" val="93913782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Page 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smtClean="0"/>
              <a:t>A single HTML document can contain multiple pages</a:t>
            </a:r>
          </a:p>
          <a:p>
            <a:pPr lvl="1"/>
            <a:endParaRPr lang="en-US" dirty="0" smtClean="0"/>
          </a:p>
          <a:p>
            <a:pPr lvl="1"/>
            <a:r>
              <a:rPr lang="en-US" dirty="0" smtClean="0"/>
              <a:t>Each </a:t>
            </a:r>
            <a:r>
              <a:rPr lang="en-US" i="1" dirty="0" smtClean="0"/>
              <a:t>page</a:t>
            </a:r>
            <a:r>
              <a:rPr lang="en-US" dirty="0" smtClean="0"/>
              <a:t> </a:t>
            </a:r>
            <a:r>
              <a:rPr lang="en-US" dirty="0"/>
              <a:t>block needs a unique </a:t>
            </a:r>
            <a:r>
              <a:rPr lang="en-US" i="1" dirty="0"/>
              <a:t>id</a:t>
            </a:r>
            <a:r>
              <a:rPr lang="en-US" dirty="0"/>
              <a:t> </a:t>
            </a:r>
            <a:r>
              <a:rPr lang="en-US" dirty="0" smtClean="0"/>
              <a:t>that </a:t>
            </a:r>
            <a:r>
              <a:rPr lang="en-US" dirty="0"/>
              <a:t>will be used to link internally between </a:t>
            </a:r>
            <a:r>
              <a:rPr lang="en-US" i="1" dirty="0" smtClean="0"/>
              <a:t>pages</a:t>
            </a:r>
          </a:p>
        </p:txBody>
      </p:sp>
    </p:spTree>
    <p:extLst>
      <p:ext uri="{BB962C8B-B14F-4D97-AF65-F5344CB8AC3E}">
        <p14:creationId xmlns:p14="http://schemas.microsoft.com/office/powerpoint/2010/main" val="45996639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251520" y="193204"/>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page1</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&gt;Page 1&lt;/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#page2</a:t>
            </a:r>
            <a:r>
              <a:rPr lang="en-GB" b="1" dirty="0">
                <a:solidFill>
                  <a:srgbClr val="000000"/>
                </a:solidFill>
                <a:latin typeface="Courier New" pitchFamily="-106" charset="0"/>
                <a:ea typeface="ＭＳ Ｐゴシック" pitchFamily="-106" charset="-128"/>
                <a:cs typeface="Courier New" pitchFamily="-106" charset="0"/>
              </a:rPr>
              <a:t>"&gt;Go to page 2&lt;/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page2</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smtClean="0">
                <a:solidFill>
                  <a:srgbClr val="000000"/>
                </a:solidFill>
                <a:latin typeface="Courier New" pitchFamily="-106" charset="0"/>
                <a:ea typeface="ＭＳ Ｐゴシック" pitchFamily="-106" charset="-128"/>
                <a:cs typeface="Courier New" pitchFamily="-106" charset="0"/>
              </a:rPr>
              <a:t>&gt;Page 2&lt;/</a:t>
            </a:r>
            <a:r>
              <a:rPr lang="en-GB" b="1" dirty="0">
                <a:solidFill>
                  <a:srgbClr val="0000FF"/>
                </a:solidFill>
                <a:latin typeface="Courier New" pitchFamily="-106" charset="0"/>
                <a:ea typeface="ＭＳ Ｐゴシック" pitchFamily="-106" charset="-128"/>
                <a:cs typeface="Courier New" pitchFamily="-106" charset="0"/>
              </a:rPr>
              <a:t>h1</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#page1</a:t>
            </a:r>
            <a:r>
              <a:rPr lang="en-GB" b="1" dirty="0">
                <a:solidFill>
                  <a:srgbClr val="000000"/>
                </a:solidFill>
                <a:latin typeface="Courier New" pitchFamily="-106" charset="0"/>
                <a:ea typeface="ＭＳ Ｐゴシック" pitchFamily="-106" charset="-128"/>
                <a:cs typeface="Courier New" pitchFamily="-106" charset="0"/>
              </a:rPr>
              <a:t>"&gt;Go to page 1&lt;/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p:txBody>
      </p:sp>
      <p:cxnSp>
        <p:nvCxnSpPr>
          <p:cNvPr id="6" name="Straight Connector 5"/>
          <p:cNvCxnSpPr/>
          <p:nvPr/>
        </p:nvCxnSpPr>
        <p:spPr>
          <a:xfrm>
            <a:off x="1331640"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385308" y="2402995"/>
            <a:ext cx="4356682" cy="584776"/>
          </a:xfrm>
          <a:prstGeom prst="rect">
            <a:avLst/>
          </a:prstGeom>
          <a:noFill/>
        </p:spPr>
        <p:txBody>
          <a:bodyPr wrap="none" rtlCol="0">
            <a:spAutoFit/>
          </a:bodyPr>
          <a:lstStyle/>
          <a:p>
            <a:pPr algn="ctr"/>
            <a:r>
              <a:rPr lang="en-US" sz="3200" b="1" dirty="0" smtClean="0"/>
              <a:t>Multi-page Document</a:t>
            </a:r>
            <a:endParaRPr lang="en-US" sz="3200" b="1" dirty="0"/>
          </a:p>
        </p:txBody>
      </p:sp>
    </p:spTree>
    <p:extLst>
      <p:ext uri="{BB962C8B-B14F-4D97-AF65-F5344CB8AC3E}">
        <p14:creationId xmlns:p14="http://schemas.microsoft.com/office/powerpoint/2010/main" val="39670263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1520" y="1057300"/>
            <a:ext cx="2952328" cy="4254223"/>
          </a:xfrm>
          <a:prstGeom prst="rect">
            <a:avLst/>
          </a:prstGeom>
        </p:spPr>
      </p:pic>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Nokia 7650 - </a:t>
            </a:r>
          </a:p>
          <a:p>
            <a:pPr algn="r"/>
            <a:r>
              <a:rPr lang="en-US" sz="2400" dirty="0" smtClean="0"/>
              <a:t>The first commercialized Nokia smartphone.</a:t>
            </a:r>
          </a:p>
          <a:p>
            <a:pPr algn="r"/>
            <a:r>
              <a:rPr lang="en-US" sz="2400" dirty="0" smtClean="0"/>
              <a:t>Released in second quarter of 2002.</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Symbian OS 6.1</a:t>
            </a:r>
          </a:p>
          <a:p>
            <a:r>
              <a:rPr lang="en-US" dirty="0" smtClean="0"/>
              <a:t>CPU Clock: 104Mhz</a:t>
            </a:r>
          </a:p>
          <a:p>
            <a:r>
              <a:rPr lang="en-US" dirty="0" smtClean="0"/>
              <a:t>RAM: 8MB</a:t>
            </a:r>
          </a:p>
          <a:p>
            <a:r>
              <a:rPr lang="en-US" dirty="0" smtClean="0"/>
              <a:t>ROM: 16MB</a:t>
            </a:r>
          </a:p>
          <a:p>
            <a:r>
              <a:rPr lang="en-US" dirty="0" smtClean="0"/>
              <a:t>Display Diagonal: 2.1”</a:t>
            </a:r>
          </a:p>
          <a:p>
            <a:r>
              <a:rPr lang="en-US" dirty="0" smtClean="0"/>
              <a:t>Display Resolution: 176 x 208</a:t>
            </a:r>
            <a:endParaRPr lang="en-US" dirty="0"/>
          </a:p>
        </p:txBody>
      </p:sp>
    </p:spTree>
    <p:extLst>
      <p:ext uri="{BB962C8B-B14F-4D97-AF65-F5344CB8AC3E}">
        <p14:creationId xmlns:p14="http://schemas.microsoft.com/office/powerpoint/2010/main" val="408154860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Navigation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err="1"/>
              <a:t>jQuery</a:t>
            </a:r>
            <a:r>
              <a:rPr lang="en-US" dirty="0"/>
              <a:t> Mobile includes a navigation system </a:t>
            </a:r>
            <a:r>
              <a:rPr lang="en-US" dirty="0" smtClean="0"/>
              <a:t>to : </a:t>
            </a:r>
          </a:p>
          <a:p>
            <a:pPr lvl="1"/>
            <a:r>
              <a:rPr lang="en-US" dirty="0"/>
              <a:t>L</a:t>
            </a:r>
            <a:r>
              <a:rPr lang="en-US" dirty="0" smtClean="0"/>
              <a:t>oad </a:t>
            </a:r>
            <a:r>
              <a:rPr lang="en-US" dirty="0"/>
              <a:t>linked pages into the DOM via </a:t>
            </a:r>
            <a:r>
              <a:rPr lang="en-US" dirty="0" smtClean="0"/>
              <a:t>AJAX</a:t>
            </a:r>
          </a:p>
          <a:p>
            <a:pPr lvl="1"/>
            <a:r>
              <a:rPr lang="en-US" dirty="0" smtClean="0"/>
              <a:t>Enhance </a:t>
            </a:r>
            <a:r>
              <a:rPr lang="en-US" dirty="0"/>
              <a:t>the new </a:t>
            </a:r>
            <a:r>
              <a:rPr lang="en-US" dirty="0" smtClean="0"/>
              <a:t>content</a:t>
            </a:r>
          </a:p>
          <a:p>
            <a:pPr lvl="1"/>
            <a:r>
              <a:rPr lang="en-US" dirty="0" smtClean="0"/>
              <a:t>Display </a:t>
            </a:r>
            <a:r>
              <a:rPr lang="en-US" dirty="0"/>
              <a:t>pages with a rich set of animated page transitions</a:t>
            </a:r>
            <a:endParaRPr lang="en-US" dirty="0" smtClean="0"/>
          </a:p>
          <a:p>
            <a:endParaRPr lang="en-US" sz="2400" dirty="0"/>
          </a:p>
          <a:p>
            <a:r>
              <a:rPr lang="en-US" dirty="0" smtClean="0"/>
              <a:t>All </a:t>
            </a:r>
            <a:r>
              <a:rPr lang="en-US" dirty="0"/>
              <a:t>links and forms are automatically </a:t>
            </a:r>
            <a:r>
              <a:rPr lang="en-US" dirty="0" smtClean="0"/>
              <a:t>transforms to use this navigation system</a:t>
            </a:r>
          </a:p>
        </p:txBody>
      </p:sp>
    </p:spTree>
    <p:extLst>
      <p:ext uri="{BB962C8B-B14F-4D97-AF65-F5344CB8AC3E}">
        <p14:creationId xmlns:p14="http://schemas.microsoft.com/office/powerpoint/2010/main" val="145232717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Navigation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smtClean="0"/>
              <a:t>For more information about </a:t>
            </a:r>
            <a:r>
              <a:rPr lang="en-US" dirty="0" err="1" smtClean="0"/>
              <a:t>jQuery</a:t>
            </a:r>
            <a:r>
              <a:rPr lang="en-US" dirty="0" smtClean="0"/>
              <a:t> Mobile :</a:t>
            </a:r>
          </a:p>
          <a:p>
            <a:pPr marL="0" indent="0">
              <a:buNone/>
            </a:pPr>
            <a:endParaRPr lang="en-US" dirty="0"/>
          </a:p>
          <a:p>
            <a:pPr marL="0" indent="0">
              <a:buNone/>
            </a:pPr>
            <a:r>
              <a:rPr lang="en-US" i="1" dirty="0">
                <a:hlinkClick r:id="rId4"/>
              </a:rPr>
              <a:t>http://jquerymobile.com/demos/</a:t>
            </a:r>
            <a:r>
              <a:rPr lang="en-US" dirty="0"/>
              <a:t> </a:t>
            </a:r>
            <a:endParaRPr lang="en-US" dirty="0" smtClean="0"/>
          </a:p>
        </p:txBody>
      </p:sp>
      <p:pic>
        <p:nvPicPr>
          <p:cNvPr id="2" name="Picture 1" descr="Screen Shot 2012-10-08 at 3.23.4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6" y="2469042"/>
            <a:ext cx="2880320" cy="2764722"/>
          </a:xfrm>
          <a:prstGeom prst="rect">
            <a:avLst/>
          </a:prstGeom>
          <a:ln>
            <a:solidFill>
              <a:srgbClr val="000000"/>
            </a:solidFill>
          </a:ln>
        </p:spPr>
      </p:pic>
    </p:spTree>
    <p:extLst>
      <p:ext uri="{BB962C8B-B14F-4D97-AF65-F5344CB8AC3E}">
        <p14:creationId xmlns:p14="http://schemas.microsoft.com/office/powerpoint/2010/main" val="33356333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Drawback</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err="1" smtClean="0"/>
              <a:t>jQuery</a:t>
            </a:r>
            <a:r>
              <a:rPr lang="en-US" dirty="0" smtClean="0"/>
              <a:t> Mobile is heavy…</a:t>
            </a:r>
          </a:p>
          <a:p>
            <a:pPr lvl="1"/>
            <a:r>
              <a:rPr lang="en-US" dirty="0" err="1" smtClean="0"/>
              <a:t>jQuery</a:t>
            </a:r>
            <a:r>
              <a:rPr lang="en-US" dirty="0" smtClean="0"/>
              <a:t> Core (minified): ~33KB</a:t>
            </a:r>
          </a:p>
          <a:p>
            <a:pPr lvl="1"/>
            <a:r>
              <a:rPr lang="en-US" dirty="0" err="1" smtClean="0"/>
              <a:t>jQuery</a:t>
            </a:r>
            <a:r>
              <a:rPr lang="en-US" dirty="0" smtClean="0"/>
              <a:t> Mobile (minified): ~33.5KB</a:t>
            </a:r>
          </a:p>
          <a:p>
            <a:pPr lvl="1"/>
            <a:r>
              <a:rPr lang="en-US" dirty="0" err="1" smtClean="0"/>
              <a:t>jQuery</a:t>
            </a:r>
            <a:r>
              <a:rPr lang="en-US" dirty="0" smtClean="0"/>
              <a:t> Mobile CSS (minified): ~11KB</a:t>
            </a:r>
          </a:p>
          <a:p>
            <a:endParaRPr lang="en-US" dirty="0"/>
          </a:p>
          <a:p>
            <a:r>
              <a:rPr lang="en-US" dirty="0" smtClean="0"/>
              <a:t>Not optimized for mobile devices with low performances and low connection speed</a:t>
            </a:r>
          </a:p>
        </p:txBody>
      </p:sp>
    </p:spTree>
    <p:extLst>
      <p:ext uri="{BB962C8B-B14F-4D97-AF65-F5344CB8AC3E}">
        <p14:creationId xmlns:p14="http://schemas.microsoft.com/office/powerpoint/2010/main" val="94292688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761378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other Web mobile </a:t>
            </a:r>
            <a:br>
              <a:rPr lang="en-US" dirty="0" smtClean="0"/>
            </a:br>
            <a:r>
              <a:rPr lang="en-US" dirty="0" smtClean="0"/>
              <a:t>frameworks</a:t>
            </a:r>
            <a:endParaRPr lang="en-US" sz="4800"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7" name="Picture 6"/>
          <p:cNvPicPr>
            <a:picLocks noChangeAspect="1"/>
          </p:cNvPicPr>
          <p:nvPr/>
        </p:nvPicPr>
        <p:blipFill>
          <a:blip r:embed="rId2"/>
          <a:stretch>
            <a:fillRect/>
          </a:stretch>
        </p:blipFill>
        <p:spPr>
          <a:xfrm>
            <a:off x="6412595" y="2785492"/>
            <a:ext cx="2695909" cy="1440160"/>
          </a:xfrm>
          <a:prstGeom prst="rect">
            <a:avLst/>
          </a:prstGeom>
        </p:spPr>
      </p:pic>
      <p:pic>
        <p:nvPicPr>
          <p:cNvPr id="8" name="Picture 7"/>
          <p:cNvPicPr>
            <a:picLocks noChangeAspect="1"/>
          </p:cNvPicPr>
          <p:nvPr/>
        </p:nvPicPr>
        <p:blipFill>
          <a:blip r:embed="rId3"/>
          <a:stretch>
            <a:fillRect/>
          </a:stretch>
        </p:blipFill>
        <p:spPr>
          <a:xfrm>
            <a:off x="5436096" y="2497460"/>
            <a:ext cx="2103291" cy="504056"/>
          </a:xfrm>
          <a:prstGeom prst="rect">
            <a:avLst/>
          </a:prstGeom>
        </p:spPr>
      </p:pic>
      <p:sp>
        <p:nvSpPr>
          <p:cNvPr id="9" name="TextBox 8"/>
          <p:cNvSpPr txBox="1"/>
          <p:nvPr/>
        </p:nvSpPr>
        <p:spPr>
          <a:xfrm>
            <a:off x="8100392" y="4873724"/>
            <a:ext cx="415498" cy="369332"/>
          </a:xfrm>
          <a:prstGeom prst="rect">
            <a:avLst/>
          </a:prstGeom>
          <a:noFill/>
        </p:spPr>
        <p:txBody>
          <a:bodyPr wrap="none" rtlCol="0">
            <a:spAutoFit/>
          </a:bodyPr>
          <a:lstStyle/>
          <a:p>
            <a:r>
              <a:rPr lang="en-US" b="1" dirty="0" smtClean="0"/>
              <a:t>…</a:t>
            </a:r>
            <a:endParaRPr lang="en-US" b="1" dirty="0"/>
          </a:p>
        </p:txBody>
      </p:sp>
      <p:pic>
        <p:nvPicPr>
          <p:cNvPr id="4" name="Picture 3"/>
          <p:cNvPicPr>
            <a:picLocks noChangeAspect="1"/>
          </p:cNvPicPr>
          <p:nvPr/>
        </p:nvPicPr>
        <p:blipFill>
          <a:blip r:embed="rId4"/>
          <a:stretch>
            <a:fillRect/>
          </a:stretch>
        </p:blipFill>
        <p:spPr>
          <a:xfrm>
            <a:off x="5436096" y="3937620"/>
            <a:ext cx="2697088" cy="719223"/>
          </a:xfrm>
          <a:prstGeom prst="rect">
            <a:avLst/>
          </a:prstGeom>
        </p:spPr>
      </p:pic>
    </p:spTree>
    <p:extLst>
      <p:ext uri="{BB962C8B-B14F-4D97-AF65-F5344CB8AC3E}">
        <p14:creationId xmlns:p14="http://schemas.microsoft.com/office/powerpoint/2010/main" val="2827818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Zepto.js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Web Mobile Frameworks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err="1"/>
              <a:t>Zepto</a:t>
            </a:r>
            <a:r>
              <a:rPr lang="en-US" dirty="0"/>
              <a:t> is a minimalist </a:t>
            </a:r>
            <a:r>
              <a:rPr lang="en-US" dirty="0" err="1" smtClean="0"/>
              <a:t>jQuery</a:t>
            </a:r>
            <a:r>
              <a:rPr lang="en-US" dirty="0"/>
              <a:t>-compatible </a:t>
            </a:r>
            <a:r>
              <a:rPr lang="en-US" dirty="0" smtClean="0"/>
              <a:t>API</a:t>
            </a:r>
          </a:p>
          <a:p>
            <a:endParaRPr lang="en-US" dirty="0"/>
          </a:p>
          <a:p>
            <a:r>
              <a:rPr lang="en-US" dirty="0" smtClean="0"/>
              <a:t>Downloads and executes fast</a:t>
            </a:r>
          </a:p>
          <a:p>
            <a:pPr lvl="1"/>
            <a:r>
              <a:rPr lang="en-US" dirty="0"/>
              <a:t>~5-</a:t>
            </a:r>
            <a:r>
              <a:rPr lang="en-US" dirty="0" smtClean="0"/>
              <a:t>10 KB </a:t>
            </a:r>
            <a:r>
              <a:rPr lang="en-US" dirty="0"/>
              <a:t>modular library</a:t>
            </a:r>
          </a:p>
          <a:p>
            <a:pPr lvl="1"/>
            <a:r>
              <a:rPr lang="en-US" dirty="0" smtClean="0"/>
              <a:t>Less than a quarter the size of </a:t>
            </a:r>
            <a:r>
              <a:rPr lang="en-US" dirty="0" err="1" smtClean="0"/>
              <a:t>jQuery</a:t>
            </a:r>
            <a:endParaRPr lang="en-US" dirty="0"/>
          </a:p>
          <a:p>
            <a:r>
              <a:rPr lang="en-US" dirty="0" smtClean="0"/>
              <a:t>Don’t attempt to fix non-modern browsers</a:t>
            </a:r>
          </a:p>
          <a:p>
            <a:pPr lvl="1"/>
            <a:r>
              <a:rPr lang="en-US" dirty="0" smtClean="0"/>
              <a:t>No support for Internet Explorer</a:t>
            </a:r>
          </a:p>
        </p:txBody>
      </p:sp>
      <p:pic>
        <p:nvPicPr>
          <p:cNvPr id="6" name="Picture 5"/>
          <p:cNvPicPr>
            <a:picLocks noChangeAspect="1"/>
          </p:cNvPicPr>
          <p:nvPr/>
        </p:nvPicPr>
        <p:blipFill>
          <a:blip r:embed="rId4"/>
          <a:stretch>
            <a:fillRect/>
          </a:stretch>
        </p:blipFill>
        <p:spPr>
          <a:xfrm>
            <a:off x="6372200" y="4657700"/>
            <a:ext cx="2704231" cy="648072"/>
          </a:xfrm>
          <a:prstGeom prst="rect">
            <a:avLst/>
          </a:prstGeom>
        </p:spPr>
      </p:pic>
    </p:spTree>
    <p:extLst>
      <p:ext uri="{BB962C8B-B14F-4D97-AF65-F5344CB8AC3E}">
        <p14:creationId xmlns:p14="http://schemas.microsoft.com/office/powerpoint/2010/main" val="283241454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179512" y="193204"/>
            <a:ext cx="8784976"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div</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all DIV elements on the page</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#foo</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element with ID "foo"</a:t>
            </a:r>
          </a:p>
          <a:p>
            <a:pPr lvl="2" eaLnBrk="1" hangingPunct="1">
              <a:buFont typeface="Wingdings" pitchFamily="1" charset="2"/>
              <a:buNone/>
            </a:pPr>
            <a:endParaRPr lang="en-US"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create element: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&lt;p&gt;Hello&lt;/p&gt;</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the new P </a:t>
            </a:r>
            <a:r>
              <a:rPr lang="en-US" b="1" dirty="0" smtClean="0">
                <a:solidFill>
                  <a:srgbClr val="479B8F"/>
                </a:solidFill>
                <a:latin typeface="Courier New" pitchFamily="-106" charset="0"/>
                <a:ea typeface="ＭＳ Ｐゴシック" pitchFamily="-106" charset="-128"/>
                <a:cs typeface="Courier New" pitchFamily="-106" charset="0"/>
              </a:rPr>
              <a:t>element</a:t>
            </a:r>
          </a:p>
          <a:p>
            <a:pPr lvl="2"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create element with attributes:</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&lt;p /&gt;</a:t>
            </a:r>
            <a:r>
              <a:rPr lang="en-US" b="1" dirty="0">
                <a:solidFill>
                  <a:srgbClr val="000000"/>
                </a:solidFill>
                <a:latin typeface="Courier New" pitchFamily="-106" charset="0"/>
                <a:ea typeface="ＭＳ Ｐゴシック" pitchFamily="-106" charset="-128"/>
                <a:cs typeface="Courier New" pitchFamily="-106" charset="0"/>
              </a:rPr>
              <a:t>", { </a:t>
            </a:r>
            <a:r>
              <a:rPr lang="en-US" b="1" dirty="0" err="1">
                <a:solidFill>
                  <a:srgbClr val="000000"/>
                </a:solidFill>
                <a:latin typeface="Courier New" pitchFamily="-106" charset="0"/>
                <a:ea typeface="ＭＳ Ｐゴシック" pitchFamily="-106" charset="-128"/>
                <a:cs typeface="Courier New" pitchFamily="-106" charset="0"/>
              </a:rPr>
              <a:t>text:"</a:t>
            </a:r>
            <a:r>
              <a:rPr lang="en-US" b="1" dirty="0" err="1">
                <a:solidFill>
                  <a:srgbClr val="00B050"/>
                </a:solidFill>
                <a:latin typeface="Courier New" pitchFamily="1" charset="0"/>
              </a:rPr>
              <a:t>Hello</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css</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color:'</a:t>
            </a:r>
            <a:r>
              <a:rPr lang="en-US" b="1" dirty="0" err="1" smtClean="0">
                <a:solidFill>
                  <a:srgbClr val="00B050"/>
                </a:solidFill>
                <a:latin typeface="Courier New" pitchFamily="1" charset="0"/>
              </a:rPr>
              <a:t>darkblue</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//=&gt; &lt;p style="</a:t>
            </a:r>
            <a:r>
              <a:rPr lang="en-US" b="1" dirty="0" err="1">
                <a:solidFill>
                  <a:srgbClr val="479B8F"/>
                </a:solidFill>
                <a:latin typeface="Courier New" pitchFamily="-106" charset="0"/>
                <a:ea typeface="ＭＳ Ｐゴシック" pitchFamily="-106" charset="-128"/>
                <a:cs typeface="Courier New" pitchFamily="-106" charset="0"/>
              </a:rPr>
              <a:t>color:darkblue</a:t>
            </a:r>
            <a:r>
              <a:rPr lang="en-US" b="1" dirty="0">
                <a:solidFill>
                  <a:srgbClr val="479B8F"/>
                </a:solidFill>
                <a:latin typeface="Courier New" pitchFamily="-106" charset="0"/>
                <a:ea typeface="ＭＳ Ｐゴシック" pitchFamily="-106" charset="-128"/>
                <a:cs typeface="Courier New" pitchFamily="-106" charset="0"/>
              </a:rPr>
              <a:t>"&gt;Hello&lt;/p&gt;</a:t>
            </a:r>
          </a:p>
          <a:p>
            <a:pPr lvl="2" eaLnBrk="1" hangingPunct="1">
              <a:buFont typeface="Wingdings" pitchFamily="1" charset="2"/>
              <a:buNone/>
            </a:pPr>
            <a:endParaRPr lang="en-US" b="1" dirty="0" smtClean="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execute callback when the page is ready:</a:t>
            </a:r>
          </a:p>
          <a:p>
            <a:pPr lvl="2" eaLnBrk="1" hangingPunct="1">
              <a:buFont typeface="Wingdings" pitchFamily="1" charset="2"/>
              <a:buNone/>
            </a:pPr>
            <a:r>
              <a:rPr lang="en-US" b="1" dirty="0" err="1">
                <a:solidFill>
                  <a:srgbClr val="000000"/>
                </a:solidFill>
                <a:latin typeface="Courier New" pitchFamily="-106" charset="0"/>
                <a:ea typeface="ＭＳ Ｐゴシック" pitchFamily="-106" charset="-128"/>
                <a:cs typeface="Courier New" pitchFamily="-106" charset="0"/>
              </a:rPr>
              <a:t>Zepto</a:t>
            </a: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alert('</a:t>
            </a:r>
            <a:r>
              <a:rPr lang="en-US" b="1" dirty="0">
                <a:solidFill>
                  <a:srgbClr val="00B050"/>
                </a:solidFill>
                <a:latin typeface="Courier New" pitchFamily="1" charset="0"/>
              </a:rPr>
              <a:t>Ready</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to</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B050"/>
                </a:solidFill>
                <a:latin typeface="Courier New" pitchFamily="1" charset="0"/>
              </a:rPr>
              <a:t>Zepto</a:t>
            </a:r>
            <a:r>
              <a:rPr lang="en-US" b="1" dirty="0">
                <a:solidFill>
                  <a:srgbClr val="00B050"/>
                </a:solidFill>
                <a:latin typeface="Courier New" pitchFamily="1" charset="0"/>
              </a:rPr>
              <a:t>!</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p>
        </p:txBody>
      </p:sp>
      <p:cxnSp>
        <p:nvCxnSpPr>
          <p:cNvPr id="6" name="Straight Connector 5"/>
          <p:cNvCxnSpPr/>
          <p:nvPr/>
        </p:nvCxnSpPr>
        <p:spPr>
          <a:xfrm>
            <a:off x="1259632"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058867" y="2402995"/>
            <a:ext cx="3559789" cy="584776"/>
          </a:xfrm>
          <a:prstGeom prst="rect">
            <a:avLst/>
          </a:prstGeom>
          <a:noFill/>
        </p:spPr>
        <p:txBody>
          <a:bodyPr wrap="none" rtlCol="0">
            <a:spAutoFit/>
          </a:bodyPr>
          <a:lstStyle/>
          <a:p>
            <a:pPr algn="ctr"/>
            <a:r>
              <a:rPr lang="en-US" sz="3200" b="1" dirty="0" err="1" smtClean="0"/>
              <a:t>Zepto.js</a:t>
            </a:r>
            <a:r>
              <a:rPr lang="en-US" sz="3200" b="1" dirty="0"/>
              <a:t> </a:t>
            </a:r>
            <a:r>
              <a:rPr lang="en-US" sz="3200" b="1" dirty="0" smtClean="0"/>
              <a:t>Example</a:t>
            </a:r>
            <a:endParaRPr lang="en-US" sz="3200" b="1" dirty="0"/>
          </a:p>
        </p:txBody>
      </p:sp>
    </p:spTree>
    <p:extLst>
      <p:ext uri="{BB962C8B-B14F-4D97-AF65-F5344CB8AC3E}">
        <p14:creationId xmlns:p14="http://schemas.microsoft.com/office/powerpoint/2010/main" val="102778738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Sencha</a:t>
            </a:r>
            <a:r>
              <a:rPr lang="en-US" sz="3600" b="1" dirty="0" smtClean="0">
                <a:latin typeface="+mj-lt"/>
                <a:cs typeface="ＭＳ Ｐゴシック" charset="0"/>
              </a:rPr>
              <a:t> Touch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Web Mobile Frameworks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2"/>
          <p:cNvSpPr>
            <a:spLocks noGrp="1"/>
          </p:cNvSpPr>
          <p:nvPr>
            <p:ph idx="1"/>
          </p:nvPr>
        </p:nvSpPr>
        <p:spPr>
          <a:xfrm>
            <a:off x="457200" y="1128713"/>
            <a:ext cx="8435975" cy="4230687"/>
          </a:xfrm>
        </p:spPr>
        <p:txBody>
          <a:bodyPr/>
          <a:lstStyle/>
          <a:p>
            <a:r>
              <a:rPr lang="en-US" dirty="0" smtClean="0"/>
              <a:t>A User </a:t>
            </a:r>
            <a:r>
              <a:rPr lang="en-US" dirty="0"/>
              <a:t>I</a:t>
            </a:r>
            <a:r>
              <a:rPr lang="en-US" dirty="0" smtClean="0"/>
              <a:t>nterface </a:t>
            </a:r>
            <a:r>
              <a:rPr lang="en-US" dirty="0"/>
              <a:t>JavaScript </a:t>
            </a:r>
            <a:r>
              <a:rPr lang="en-US" dirty="0" smtClean="0"/>
              <a:t>library</a:t>
            </a:r>
            <a:r>
              <a:rPr lang="en-US" dirty="0"/>
              <a:t> </a:t>
            </a:r>
          </a:p>
          <a:p>
            <a:pPr lvl="1"/>
            <a:r>
              <a:rPr lang="en-US" dirty="0"/>
              <a:t>A</a:t>
            </a:r>
            <a:r>
              <a:rPr lang="en-US" dirty="0" smtClean="0"/>
              <a:t>s </a:t>
            </a:r>
            <a:r>
              <a:rPr lang="en-US" dirty="0" err="1" smtClean="0"/>
              <a:t>jQuery</a:t>
            </a:r>
            <a:r>
              <a:rPr lang="en-US" dirty="0" smtClean="0"/>
              <a:t> Mobile</a:t>
            </a:r>
            <a:endParaRPr lang="en-US" dirty="0"/>
          </a:p>
          <a:p>
            <a:r>
              <a:rPr lang="en-US" dirty="0" smtClean="0"/>
              <a:t>Built </a:t>
            </a:r>
            <a:r>
              <a:rPr lang="en-US" dirty="0"/>
              <a:t>upon the MVC </a:t>
            </a:r>
            <a:r>
              <a:rPr lang="en-US" dirty="0" smtClean="0"/>
              <a:t>pattern</a:t>
            </a:r>
          </a:p>
          <a:p>
            <a:r>
              <a:rPr lang="en-US" dirty="0" smtClean="0"/>
              <a:t>Support only browsers based on </a:t>
            </a:r>
            <a:r>
              <a:rPr lang="en-US" dirty="0" err="1" smtClean="0"/>
              <a:t>Webkit</a:t>
            </a:r>
            <a:endParaRPr lang="en-US" dirty="0" smtClean="0"/>
          </a:p>
          <a:p>
            <a:r>
              <a:rPr lang="en-US" dirty="0" smtClean="0"/>
              <a:t>Can be slow with some Android devices</a:t>
            </a:r>
            <a:endParaRPr lang="en-US" dirty="0"/>
          </a:p>
          <a:p>
            <a:r>
              <a:rPr lang="en-US" dirty="0"/>
              <a:t>The </a:t>
            </a:r>
            <a:r>
              <a:rPr lang="en-US" dirty="0" smtClean="0"/>
              <a:t>SDK includes a </a:t>
            </a:r>
            <a:r>
              <a:rPr lang="en-US" dirty="0"/>
              <a:t>native </a:t>
            </a:r>
            <a:r>
              <a:rPr lang="en-US" dirty="0" smtClean="0"/>
              <a:t>packager for Android and </a:t>
            </a:r>
            <a:r>
              <a:rPr lang="en-US" dirty="0" err="1" smtClean="0"/>
              <a:t>iOS</a:t>
            </a:r>
            <a:endParaRPr lang="en-US" dirty="0" smtClean="0"/>
          </a:p>
        </p:txBody>
      </p: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1042" y1="47561" x2="80456" y2="50610"/>
                        <a14:foregroundMark x1="41368" y1="56707" x2="77850" y2="40854"/>
                        <a14:foregroundMark x1="42997" y1="39024" x2="80130" y2="58537"/>
                        <a14:backgroundMark x1="28339" y1="32927" x2="38762" y2="48780"/>
                        <a14:backgroundMark x1="28339" y1="64634" x2="20847" y2="55488"/>
                        <a14:backgroundMark x1="18893" y1="34146" x2="18893" y2="34146"/>
                        <a14:backgroundMark x1="26059" y1="31098" x2="26059" y2="31098"/>
                      </a14:backgroundRemoval>
                    </a14:imgEffect>
                  </a14:imgLayer>
                </a14:imgProps>
              </a:ext>
            </a:extLst>
          </a:blip>
          <a:srcRect l="15109" t="14170" r="15642" b="17045"/>
          <a:stretch/>
        </p:blipFill>
        <p:spPr>
          <a:xfrm>
            <a:off x="6819900" y="1480288"/>
            <a:ext cx="2324100" cy="1233196"/>
          </a:xfrm>
          <a:prstGeom prst="rect">
            <a:avLst/>
          </a:prstGeom>
        </p:spPr>
      </p:pic>
    </p:spTree>
    <p:extLst>
      <p:ext uri="{BB962C8B-B14F-4D97-AF65-F5344CB8AC3E}">
        <p14:creationId xmlns:p14="http://schemas.microsoft.com/office/powerpoint/2010/main" val="203449436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251520" y="193204"/>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US" b="1" dirty="0" err="1">
                <a:solidFill>
                  <a:srgbClr val="000000"/>
                </a:solidFill>
                <a:latin typeface="Courier New" pitchFamily="-106" charset="0"/>
                <a:ea typeface="ＭＳ Ｐゴシック" pitchFamily="-106" charset="-128"/>
                <a:cs typeface="Courier New" pitchFamily="-106" charset="0"/>
              </a:rPr>
              <a:t>Ext.application</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name: '</a:t>
            </a:r>
            <a:r>
              <a:rPr lang="en-US" b="1" dirty="0" err="1">
                <a:solidFill>
                  <a:srgbClr val="00B050"/>
                </a:solidFill>
                <a:latin typeface="Courier New" pitchFamily="1" charset="0"/>
              </a:rPr>
              <a:t>Sencha</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launch: function()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Ext.create</a:t>
            </a:r>
            <a:r>
              <a:rPr lang="en-US" b="1" dirty="0">
                <a:solidFill>
                  <a:srgbClr val="000000"/>
                </a:solidFill>
                <a:latin typeface="Courier New" pitchFamily="-106" charset="0"/>
                <a:ea typeface="ＭＳ Ｐゴシック" pitchFamily="-106" charset="-128"/>
                <a:cs typeface="Courier New" pitchFamily="-106" charset="0"/>
              </a:rPr>
              <a:t>("</a:t>
            </a:r>
            <a:r>
              <a:rPr lang="en-US" b="1" dirty="0" err="1">
                <a:solidFill>
                  <a:srgbClr val="00B050"/>
                </a:solidFill>
                <a:latin typeface="Courier New" pitchFamily="1" charset="0"/>
              </a:rPr>
              <a:t>Ext.tab.Panel</a:t>
            </a: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fullscreen</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items: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title: '</a:t>
            </a:r>
            <a:r>
              <a:rPr lang="en-US" b="1" dirty="0">
                <a:solidFill>
                  <a:srgbClr val="00B050"/>
                </a:solidFill>
                <a:latin typeface="Courier New" pitchFamily="1" charset="0"/>
              </a:rPr>
              <a:t>Home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iconCls</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home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html: '</a:t>
            </a:r>
            <a:r>
              <a:rPr lang="en-US" b="1" dirty="0">
                <a:solidFill>
                  <a:srgbClr val="00B050"/>
                </a:solidFill>
                <a:latin typeface="Courier New" pitchFamily="1" charset="0"/>
              </a:rPr>
              <a:t>Welcome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0000"/>
              </a:solidFill>
              <a:latin typeface="Courier New" pitchFamily="-106" charset="0"/>
              <a:ea typeface="ＭＳ Ｐゴシック" pitchFamily="-106" charset="-128"/>
              <a:cs typeface="Courier New" pitchFamily="-106" charset="0"/>
            </a:endParaRPr>
          </a:p>
        </p:txBody>
      </p:sp>
      <p:cxnSp>
        <p:nvCxnSpPr>
          <p:cNvPr id="6" name="Straight Connector 5"/>
          <p:cNvCxnSpPr/>
          <p:nvPr/>
        </p:nvCxnSpPr>
        <p:spPr>
          <a:xfrm>
            <a:off x="1331640"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317378" y="2156774"/>
            <a:ext cx="4220827" cy="1077218"/>
          </a:xfrm>
          <a:prstGeom prst="rect">
            <a:avLst/>
          </a:prstGeom>
          <a:noFill/>
        </p:spPr>
        <p:txBody>
          <a:bodyPr wrap="none" rtlCol="0">
            <a:spAutoFit/>
          </a:bodyPr>
          <a:lstStyle/>
          <a:p>
            <a:pPr algn="ctr"/>
            <a:r>
              <a:rPr lang="en-US" sz="3200" b="1" dirty="0" err="1" smtClean="0"/>
              <a:t>Sencha</a:t>
            </a:r>
            <a:r>
              <a:rPr lang="en-US" sz="3200" b="1" dirty="0" smtClean="0"/>
              <a:t> Touch</a:t>
            </a:r>
          </a:p>
          <a:p>
            <a:pPr algn="ctr"/>
            <a:r>
              <a:rPr lang="en-US" sz="3200" b="1" dirty="0" smtClean="0"/>
              <a:t>Application Example</a:t>
            </a:r>
            <a:endParaRPr lang="en-US" sz="3200" b="1" dirty="0"/>
          </a:p>
        </p:txBody>
      </p:sp>
      <p:pic>
        <p:nvPicPr>
          <p:cNvPr id="2" name="Picture 1" descr="Screen Shot 2012-10-08 at 5.0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094" y="3097026"/>
            <a:ext cx="2717905" cy="2208746"/>
          </a:xfrm>
          <a:prstGeom prst="rect">
            <a:avLst/>
          </a:prstGeom>
        </p:spPr>
      </p:pic>
    </p:spTree>
    <p:extLst>
      <p:ext uri="{BB962C8B-B14F-4D97-AF65-F5344CB8AC3E}">
        <p14:creationId xmlns:p14="http://schemas.microsoft.com/office/powerpoint/2010/main" val="805941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Frameworks…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Web Mobile Frameworks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755576" y="3217540"/>
            <a:ext cx="3149600" cy="901700"/>
          </a:xfrm>
          <a:prstGeom prst="rect">
            <a:avLst/>
          </a:prstGeom>
        </p:spPr>
      </p:pic>
      <p:pic>
        <p:nvPicPr>
          <p:cNvPr id="10" name="Picture 9"/>
          <p:cNvPicPr>
            <a:picLocks noChangeAspect="1"/>
          </p:cNvPicPr>
          <p:nvPr/>
        </p:nvPicPr>
        <p:blipFill>
          <a:blip r:embed="rId5"/>
          <a:stretch>
            <a:fillRect/>
          </a:stretch>
        </p:blipFill>
        <p:spPr>
          <a:xfrm>
            <a:off x="4572000" y="913284"/>
            <a:ext cx="3777209" cy="1007255"/>
          </a:xfrm>
          <a:prstGeom prst="rect">
            <a:avLst/>
          </a:prstGeom>
        </p:spPr>
      </p:pic>
      <p:pic>
        <p:nvPicPr>
          <p:cNvPr id="3" name="Picture 2"/>
          <p:cNvPicPr>
            <a:picLocks noChangeAspect="1"/>
          </p:cNvPicPr>
          <p:nvPr/>
        </p:nvPicPr>
        <p:blipFill>
          <a:blip r:embed="rId6"/>
          <a:stretch>
            <a:fillRect/>
          </a:stretch>
        </p:blipFill>
        <p:spPr>
          <a:xfrm>
            <a:off x="539552" y="1509750"/>
            <a:ext cx="2522202" cy="1656246"/>
          </a:xfrm>
          <a:prstGeom prst="rect">
            <a:avLst/>
          </a:prstGeom>
        </p:spPr>
      </p:pic>
      <p:pic>
        <p:nvPicPr>
          <p:cNvPr id="6" name="Picture 5"/>
          <p:cNvPicPr>
            <a:picLocks noChangeAspect="1"/>
          </p:cNvPicPr>
          <p:nvPr/>
        </p:nvPicPr>
        <p:blipFill>
          <a:blip r:embed="rId7"/>
          <a:stretch>
            <a:fillRect/>
          </a:stretch>
        </p:blipFill>
        <p:spPr>
          <a:xfrm>
            <a:off x="6372200" y="3577580"/>
            <a:ext cx="1651000" cy="1651000"/>
          </a:xfrm>
          <a:prstGeom prst="rect">
            <a:avLst/>
          </a:prstGeom>
        </p:spPr>
      </p:pic>
      <p:sp>
        <p:nvSpPr>
          <p:cNvPr id="11" name="TextBox 10"/>
          <p:cNvSpPr txBox="1"/>
          <p:nvPr/>
        </p:nvSpPr>
        <p:spPr>
          <a:xfrm>
            <a:off x="8620998" y="4873724"/>
            <a:ext cx="415498" cy="369332"/>
          </a:xfrm>
          <a:prstGeom prst="rect">
            <a:avLst/>
          </a:prstGeom>
          <a:noFill/>
        </p:spPr>
        <p:txBody>
          <a:bodyPr wrap="none" rtlCol="0">
            <a:spAutoFit/>
          </a:bodyPr>
          <a:lstStyle/>
          <a:p>
            <a:r>
              <a:rPr lang="en-US" b="1" dirty="0" smtClean="0"/>
              <a:t>…</a:t>
            </a:r>
            <a:endParaRPr lang="en-US" b="1" dirty="0"/>
          </a:p>
        </p:txBody>
      </p:sp>
      <p:pic>
        <p:nvPicPr>
          <p:cNvPr id="14" name="Picture 13"/>
          <p:cNvPicPr>
            <a:picLocks noChangeAspect="1"/>
          </p:cNvPicPr>
          <p:nvPr/>
        </p:nvPicPr>
        <p:blipFill>
          <a:blip r:embed="rId8"/>
          <a:stretch>
            <a:fillRect/>
          </a:stretch>
        </p:blipFill>
        <p:spPr>
          <a:xfrm>
            <a:off x="4283968" y="2209428"/>
            <a:ext cx="3454400" cy="1079500"/>
          </a:xfrm>
          <a:prstGeom prst="rect">
            <a:avLst/>
          </a:prstGeom>
        </p:spPr>
      </p:pic>
      <p:pic>
        <p:nvPicPr>
          <p:cNvPr id="7" name="Picture 6"/>
          <p:cNvPicPr>
            <a:picLocks noChangeAspect="1"/>
          </p:cNvPicPr>
          <p:nvPr/>
        </p:nvPicPr>
        <p:blipFill>
          <a:blip r:embed="rId9"/>
          <a:stretch>
            <a:fillRect/>
          </a:stretch>
        </p:blipFill>
        <p:spPr>
          <a:xfrm>
            <a:off x="2843808" y="4153644"/>
            <a:ext cx="3022600" cy="939800"/>
          </a:xfrm>
          <a:prstGeom prst="rect">
            <a:avLst/>
          </a:prstGeom>
          <a:solidFill>
            <a:schemeClr val="tx1"/>
          </a:solidFill>
        </p:spPr>
      </p:pic>
    </p:spTree>
    <p:extLst>
      <p:ext uri="{BB962C8B-B14F-4D97-AF65-F5344CB8AC3E}">
        <p14:creationId xmlns:p14="http://schemas.microsoft.com/office/powerpoint/2010/main" val="4938732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Apple iPhone - </a:t>
            </a:r>
          </a:p>
          <a:p>
            <a:pPr algn="r"/>
            <a:r>
              <a:rPr lang="en-US" sz="2400" dirty="0" smtClean="0"/>
              <a:t>The first commercialized Apple smartphone.</a:t>
            </a:r>
          </a:p>
          <a:p>
            <a:pPr algn="r"/>
            <a:r>
              <a:rPr lang="en-US" sz="2400" dirty="0" smtClean="0"/>
              <a:t>Released in September 2007.</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iPhone OS</a:t>
            </a:r>
          </a:p>
          <a:p>
            <a:r>
              <a:rPr lang="en-US" dirty="0" smtClean="0"/>
              <a:t>CPU Clock: 412Mhz</a:t>
            </a:r>
          </a:p>
          <a:p>
            <a:r>
              <a:rPr lang="en-US" dirty="0" smtClean="0"/>
              <a:t>RAM: 128MB</a:t>
            </a:r>
          </a:p>
          <a:p>
            <a:r>
              <a:rPr lang="en-US" dirty="0" smtClean="0"/>
              <a:t>Storage: 4/8/16GB</a:t>
            </a:r>
          </a:p>
          <a:p>
            <a:r>
              <a:rPr lang="en-US" dirty="0" smtClean="0"/>
              <a:t>Display Diagonal: 3.5”</a:t>
            </a:r>
          </a:p>
          <a:p>
            <a:r>
              <a:rPr lang="en-US" dirty="0" smtClean="0"/>
              <a:t>Display Resolution: 320 x 480</a:t>
            </a:r>
            <a:endParaRPr lang="en-US" dirty="0"/>
          </a:p>
        </p:txBody>
      </p:sp>
      <p:pic>
        <p:nvPicPr>
          <p:cNvPr id="7" name="Picture 6"/>
          <p:cNvPicPr>
            <a:picLocks noChangeAspect="1"/>
          </p:cNvPicPr>
          <p:nvPr/>
        </p:nvPicPr>
        <p:blipFill>
          <a:blip r:embed="rId4"/>
          <a:stretch>
            <a:fillRect/>
          </a:stretch>
        </p:blipFill>
        <p:spPr>
          <a:xfrm>
            <a:off x="467544" y="1201316"/>
            <a:ext cx="2274300" cy="4032448"/>
          </a:xfrm>
          <a:prstGeom prst="rect">
            <a:avLst/>
          </a:prstGeom>
        </p:spPr>
      </p:pic>
    </p:spTree>
    <p:extLst>
      <p:ext uri="{BB962C8B-B14F-4D97-AF65-F5344CB8AC3E}">
        <p14:creationId xmlns:p14="http://schemas.microsoft.com/office/powerpoint/2010/main" val="34219111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45186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4883</Words>
  <Application>Microsoft Macintosh PowerPoint</Application>
  <PresentationFormat>On-screen Show (16:10)</PresentationFormat>
  <Paragraphs>1041</Paragraphs>
  <Slides>91</Slides>
  <Notes>79</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SUPINFOTheme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specifications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Good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Jquery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other Web mobile  frameworks</vt:lpstr>
      <vt:lpstr>PowerPoint Presentation</vt:lpstr>
      <vt:lpstr>PowerPoint Presentation</vt:lpstr>
      <vt:lpstr>PowerPoint Presentation</vt:lpstr>
      <vt:lpstr>PowerPoint Presentation</vt:lpstr>
      <vt:lpstr>PowerPoint Presentation</vt:lpstr>
      <vt:lpstr>Questions ?</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2013-03-19T15:31:25Z</dcterms:modified>
  <cp:category>SUPINFO PowerPoint Templates</cp:category>
</cp:coreProperties>
</file>